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8" r:id="rId2"/>
    <p:sldId id="260" r:id="rId3"/>
    <p:sldId id="259" r:id="rId4"/>
    <p:sldId id="280" r:id="rId5"/>
    <p:sldId id="261" r:id="rId6"/>
    <p:sldId id="272" r:id="rId7"/>
    <p:sldId id="263" r:id="rId8"/>
    <p:sldId id="264" r:id="rId9"/>
    <p:sldId id="279" r:id="rId10"/>
    <p:sldId id="273" r:id="rId11"/>
    <p:sldId id="274" r:id="rId12"/>
    <p:sldId id="275" r:id="rId13"/>
    <p:sldId id="277" r:id="rId14"/>
    <p:sldId id="278" r:id="rId15"/>
    <p:sldId id="276" r:id="rId16"/>
    <p:sldId id="268" r:id="rId17"/>
    <p:sldId id="270" r:id="rId18"/>
    <p:sldId id="271" r:id="rId1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2" autoAdjust="0"/>
    <p:restoredTop sz="94660"/>
  </p:normalViewPr>
  <p:slideViewPr>
    <p:cSldViewPr>
      <p:cViewPr varScale="1">
        <p:scale>
          <a:sx n="82" d="100"/>
          <a:sy n="82" d="100"/>
        </p:scale>
        <p:origin x="-154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DA7874A-9AAD-4FE1-8E87-3A3F4B27844A}" type="datetimeFigureOut">
              <a:rPr lang="en-US" smtClean="0"/>
              <a:pPr/>
              <a:t>4/22/2016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5ED93A3-E990-4BA8-881D-A3EE6D060522}" type="slidenum">
              <a:rPr lang="en-US" smtClean="0"/>
              <a:pPr/>
              <a:t>‹N°›</a:t>
            </a:fld>
            <a:endParaRPr lang="en-US"/>
          </a:p>
        </p:txBody>
      </p:sp>
    </p:spTree>
    <p:extLst>
      <p:ext uri="{BB962C8B-B14F-4D97-AF65-F5344CB8AC3E}">
        <p14:creationId xmlns="" xmlns:p14="http://schemas.microsoft.com/office/powerpoint/2010/main" val="34687436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D65D53B4-9CBE-42BD-84C5-247EC09A49E3}" type="slidenum">
              <a:rPr lang="en-GB" altLang="fr-FR" smtClean="0">
                <a:solidFill>
                  <a:srgbClr val="000000"/>
                </a:solidFill>
                <a:cs typeface="Arial" charset="0"/>
              </a:rPr>
              <a:pPr/>
              <a:t>1</a:t>
            </a:fld>
            <a:endParaRPr lang="en-GB" altLang="fr-FR" smtClean="0">
              <a:solidFill>
                <a:srgbClr val="000000"/>
              </a:solidFill>
              <a:cs typeface="Arial" charset="0"/>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p:spPr>
        <p:txBody>
          <a:bodyPr/>
          <a:lstStyle/>
          <a:p>
            <a:endParaRPr lang="en-US" altLang="fr-FR" smtClean="0"/>
          </a:p>
        </p:txBody>
      </p:sp>
    </p:spTree>
    <p:extLst>
      <p:ext uri="{BB962C8B-B14F-4D97-AF65-F5344CB8AC3E}">
        <p14:creationId xmlns="" xmlns:p14="http://schemas.microsoft.com/office/powerpoint/2010/main" val="14479244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51A4B22-3713-4498-8EC5-C21850A88F58}" type="slidenum">
              <a:rPr lang="en-GB" altLang="fr-FR" smtClean="0">
                <a:solidFill>
                  <a:srgbClr val="000000"/>
                </a:solidFill>
                <a:cs typeface="Arial" charset="0"/>
              </a:rPr>
              <a:pPr/>
              <a:t>10</a:t>
            </a:fld>
            <a:endParaRPr lang="en-GB" altLang="fr-FR" smtClean="0">
              <a:solidFill>
                <a:srgbClr val="000000"/>
              </a:solidFill>
              <a:cs typeface="Arial" charset="0"/>
            </a:endParaRPr>
          </a:p>
        </p:txBody>
      </p:sp>
      <p:sp>
        <p:nvSpPr>
          <p:cNvPr id="36867" name="Rectangle 2"/>
          <p:cNvSpPr>
            <a:spLocks noChangeArrowheads="1"/>
          </p:cNvSpPr>
          <p:nvPr/>
        </p:nvSpPr>
        <p:spPr bwMode="auto">
          <a:xfrm>
            <a:off x="6279827" y="8751055"/>
            <a:ext cx="408404" cy="138499"/>
          </a:xfrm>
          <a:prstGeom prst="rect">
            <a:avLst/>
          </a:prstGeom>
          <a:noFill/>
          <a:ln w="12700">
            <a:noFill/>
            <a:miter lim="800000"/>
            <a:headEnd/>
            <a:tailEnd/>
          </a:ln>
        </p:spPr>
        <p:txBody>
          <a:bodyPr lIns="0" tIns="0" rIns="0" bIns="0" anchor="b">
            <a:spAutoFit/>
          </a:bodyPr>
          <a:lstStyle/>
          <a:p>
            <a:pPr algn="r" defTabSz="949325" eaLnBrk="0" hangingPunct="0"/>
            <a:r>
              <a:rPr lang="en-GB" altLang="fr-FR" sz="900">
                <a:solidFill>
                  <a:srgbClr val="000000"/>
                </a:solidFill>
                <a:latin typeface="Arial" charset="0"/>
              </a:rPr>
              <a:t>1</a:t>
            </a:r>
          </a:p>
        </p:txBody>
      </p:sp>
      <p:sp>
        <p:nvSpPr>
          <p:cNvPr id="36868" name="Rectangle 3"/>
          <p:cNvSpPr>
            <a:spLocks noChangeArrowheads="1"/>
          </p:cNvSpPr>
          <p:nvPr/>
        </p:nvSpPr>
        <p:spPr bwMode="auto">
          <a:xfrm>
            <a:off x="4575738" y="660703"/>
            <a:ext cx="1965148" cy="123111"/>
          </a:xfrm>
          <a:prstGeom prst="rect">
            <a:avLst/>
          </a:prstGeom>
          <a:noFill/>
          <a:ln w="12700">
            <a:noFill/>
            <a:miter lim="800000"/>
            <a:headEnd/>
            <a:tailEnd/>
          </a:ln>
        </p:spPr>
        <p:txBody>
          <a:bodyPr lIns="0" tIns="0" rIns="0" bIns="0" anchor="b">
            <a:spAutoFit/>
          </a:bodyPr>
          <a:lstStyle/>
          <a:p>
            <a:pPr algn="r" defTabSz="949325" eaLnBrk="0" hangingPunct="0"/>
            <a:r>
              <a:rPr lang="en-GB" altLang="fr-FR" sz="800">
                <a:solidFill>
                  <a:srgbClr val="000000"/>
                </a:solidFill>
                <a:latin typeface="Arial" charset="0"/>
              </a:rPr>
              <a:t>SW-GSG01-98-12-09-FL-COLOR</a:t>
            </a:r>
          </a:p>
        </p:txBody>
      </p:sp>
      <p:sp>
        <p:nvSpPr>
          <p:cNvPr id="36869" name="Rectangle 4"/>
          <p:cNvSpPr>
            <a:spLocks noGrp="1" noRot="1" noChangeAspect="1" noChangeArrowheads="1" noTextEdit="1"/>
          </p:cNvSpPr>
          <p:nvPr>
            <p:ph type="sldImg"/>
          </p:nvPr>
        </p:nvSpPr>
        <p:spPr>
          <a:xfrm>
            <a:off x="1208088" y="695325"/>
            <a:ext cx="4454525" cy="3340100"/>
          </a:xfrm>
          <a:ln>
            <a:noFill/>
          </a:ln>
        </p:spPr>
      </p:sp>
      <p:sp>
        <p:nvSpPr>
          <p:cNvPr id="36870" name="Rectangle 5"/>
          <p:cNvSpPr>
            <a:spLocks noGrp="1" noChangeArrowheads="1"/>
          </p:cNvSpPr>
          <p:nvPr>
            <p:ph type="body" idx="1"/>
          </p:nvPr>
        </p:nvSpPr>
        <p:spPr>
          <a:xfrm>
            <a:off x="1545533" y="840845"/>
            <a:ext cx="4618980" cy="184666"/>
          </a:xfrm>
          <a:noFill/>
          <a:ln/>
        </p:spPr>
        <p:txBody>
          <a:bodyPr lIns="0" tIns="0" rIns="0" bIns="0">
            <a:spAutoFit/>
          </a:bodyPr>
          <a:lstStyle/>
          <a:p>
            <a:endParaRPr lang="fr-FR" altLang="fr-FR" smtClean="0"/>
          </a:p>
        </p:txBody>
      </p:sp>
    </p:spTree>
    <p:extLst>
      <p:ext uri="{BB962C8B-B14F-4D97-AF65-F5344CB8AC3E}">
        <p14:creationId xmlns="" xmlns:p14="http://schemas.microsoft.com/office/powerpoint/2010/main" val="18938155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51A4B22-3713-4498-8EC5-C21850A88F58}" type="slidenum">
              <a:rPr lang="en-GB" altLang="fr-FR" smtClean="0">
                <a:solidFill>
                  <a:srgbClr val="000000"/>
                </a:solidFill>
                <a:cs typeface="Arial" charset="0"/>
              </a:rPr>
              <a:pPr/>
              <a:t>11</a:t>
            </a:fld>
            <a:endParaRPr lang="en-GB" altLang="fr-FR" smtClean="0">
              <a:solidFill>
                <a:srgbClr val="000000"/>
              </a:solidFill>
              <a:cs typeface="Arial" charset="0"/>
            </a:endParaRPr>
          </a:p>
        </p:txBody>
      </p:sp>
      <p:sp>
        <p:nvSpPr>
          <p:cNvPr id="36867" name="Rectangle 2"/>
          <p:cNvSpPr>
            <a:spLocks noChangeArrowheads="1"/>
          </p:cNvSpPr>
          <p:nvPr/>
        </p:nvSpPr>
        <p:spPr bwMode="auto">
          <a:xfrm>
            <a:off x="6279827" y="8751055"/>
            <a:ext cx="408404" cy="138499"/>
          </a:xfrm>
          <a:prstGeom prst="rect">
            <a:avLst/>
          </a:prstGeom>
          <a:noFill/>
          <a:ln w="12700">
            <a:noFill/>
            <a:miter lim="800000"/>
            <a:headEnd/>
            <a:tailEnd/>
          </a:ln>
        </p:spPr>
        <p:txBody>
          <a:bodyPr lIns="0" tIns="0" rIns="0" bIns="0" anchor="b">
            <a:spAutoFit/>
          </a:bodyPr>
          <a:lstStyle/>
          <a:p>
            <a:pPr algn="r" defTabSz="949325" eaLnBrk="0" hangingPunct="0"/>
            <a:r>
              <a:rPr lang="en-GB" altLang="fr-FR" sz="900">
                <a:solidFill>
                  <a:srgbClr val="000000"/>
                </a:solidFill>
                <a:latin typeface="Arial" charset="0"/>
              </a:rPr>
              <a:t>1</a:t>
            </a:r>
          </a:p>
        </p:txBody>
      </p:sp>
      <p:sp>
        <p:nvSpPr>
          <p:cNvPr id="36868" name="Rectangle 3"/>
          <p:cNvSpPr>
            <a:spLocks noChangeArrowheads="1"/>
          </p:cNvSpPr>
          <p:nvPr/>
        </p:nvSpPr>
        <p:spPr bwMode="auto">
          <a:xfrm>
            <a:off x="4575738" y="660703"/>
            <a:ext cx="1965148" cy="123111"/>
          </a:xfrm>
          <a:prstGeom prst="rect">
            <a:avLst/>
          </a:prstGeom>
          <a:noFill/>
          <a:ln w="12700">
            <a:noFill/>
            <a:miter lim="800000"/>
            <a:headEnd/>
            <a:tailEnd/>
          </a:ln>
        </p:spPr>
        <p:txBody>
          <a:bodyPr lIns="0" tIns="0" rIns="0" bIns="0" anchor="b">
            <a:spAutoFit/>
          </a:bodyPr>
          <a:lstStyle/>
          <a:p>
            <a:pPr algn="r" defTabSz="949325" eaLnBrk="0" hangingPunct="0"/>
            <a:r>
              <a:rPr lang="en-GB" altLang="fr-FR" sz="800">
                <a:solidFill>
                  <a:srgbClr val="000000"/>
                </a:solidFill>
                <a:latin typeface="Arial" charset="0"/>
              </a:rPr>
              <a:t>SW-GSG01-98-12-09-FL-COLOR</a:t>
            </a:r>
          </a:p>
        </p:txBody>
      </p:sp>
      <p:sp>
        <p:nvSpPr>
          <p:cNvPr id="36869" name="Rectangle 4"/>
          <p:cNvSpPr>
            <a:spLocks noGrp="1" noRot="1" noChangeAspect="1" noChangeArrowheads="1" noTextEdit="1"/>
          </p:cNvSpPr>
          <p:nvPr>
            <p:ph type="sldImg"/>
          </p:nvPr>
        </p:nvSpPr>
        <p:spPr>
          <a:xfrm>
            <a:off x="1208088" y="695325"/>
            <a:ext cx="4454525" cy="3340100"/>
          </a:xfrm>
          <a:ln>
            <a:noFill/>
          </a:ln>
        </p:spPr>
      </p:sp>
      <p:sp>
        <p:nvSpPr>
          <p:cNvPr id="36870" name="Rectangle 5"/>
          <p:cNvSpPr>
            <a:spLocks noGrp="1" noChangeArrowheads="1"/>
          </p:cNvSpPr>
          <p:nvPr>
            <p:ph type="body" idx="1"/>
          </p:nvPr>
        </p:nvSpPr>
        <p:spPr>
          <a:xfrm>
            <a:off x="1545533" y="840845"/>
            <a:ext cx="4618980" cy="184666"/>
          </a:xfrm>
          <a:noFill/>
          <a:ln/>
        </p:spPr>
        <p:txBody>
          <a:bodyPr lIns="0" tIns="0" rIns="0" bIns="0">
            <a:spAutoFit/>
          </a:bodyPr>
          <a:lstStyle/>
          <a:p>
            <a:endParaRPr lang="fr-FR" altLang="fr-FR" smtClean="0"/>
          </a:p>
        </p:txBody>
      </p:sp>
    </p:spTree>
    <p:extLst>
      <p:ext uri="{BB962C8B-B14F-4D97-AF65-F5344CB8AC3E}">
        <p14:creationId xmlns="" xmlns:p14="http://schemas.microsoft.com/office/powerpoint/2010/main" val="1893815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51A4B22-3713-4498-8EC5-C21850A88F58}" type="slidenum">
              <a:rPr lang="en-GB" altLang="fr-FR" smtClean="0">
                <a:solidFill>
                  <a:srgbClr val="000000"/>
                </a:solidFill>
                <a:cs typeface="Arial" charset="0"/>
              </a:rPr>
              <a:pPr/>
              <a:t>12</a:t>
            </a:fld>
            <a:endParaRPr lang="en-GB" altLang="fr-FR" smtClean="0">
              <a:solidFill>
                <a:srgbClr val="000000"/>
              </a:solidFill>
              <a:cs typeface="Arial" charset="0"/>
            </a:endParaRPr>
          </a:p>
        </p:txBody>
      </p:sp>
      <p:sp>
        <p:nvSpPr>
          <p:cNvPr id="36867" name="Rectangle 2"/>
          <p:cNvSpPr>
            <a:spLocks noChangeArrowheads="1"/>
          </p:cNvSpPr>
          <p:nvPr/>
        </p:nvSpPr>
        <p:spPr bwMode="auto">
          <a:xfrm>
            <a:off x="6279827" y="8751055"/>
            <a:ext cx="408404" cy="138499"/>
          </a:xfrm>
          <a:prstGeom prst="rect">
            <a:avLst/>
          </a:prstGeom>
          <a:noFill/>
          <a:ln w="12700">
            <a:noFill/>
            <a:miter lim="800000"/>
            <a:headEnd/>
            <a:tailEnd/>
          </a:ln>
        </p:spPr>
        <p:txBody>
          <a:bodyPr lIns="0" tIns="0" rIns="0" bIns="0" anchor="b">
            <a:spAutoFit/>
          </a:bodyPr>
          <a:lstStyle/>
          <a:p>
            <a:pPr algn="r" defTabSz="949325" eaLnBrk="0" hangingPunct="0"/>
            <a:r>
              <a:rPr lang="en-GB" altLang="fr-FR" sz="900">
                <a:solidFill>
                  <a:srgbClr val="000000"/>
                </a:solidFill>
                <a:latin typeface="Arial" charset="0"/>
              </a:rPr>
              <a:t>1</a:t>
            </a:r>
          </a:p>
        </p:txBody>
      </p:sp>
      <p:sp>
        <p:nvSpPr>
          <p:cNvPr id="36868" name="Rectangle 3"/>
          <p:cNvSpPr>
            <a:spLocks noChangeArrowheads="1"/>
          </p:cNvSpPr>
          <p:nvPr/>
        </p:nvSpPr>
        <p:spPr bwMode="auto">
          <a:xfrm>
            <a:off x="4575738" y="660703"/>
            <a:ext cx="1965148" cy="123111"/>
          </a:xfrm>
          <a:prstGeom prst="rect">
            <a:avLst/>
          </a:prstGeom>
          <a:noFill/>
          <a:ln w="12700">
            <a:noFill/>
            <a:miter lim="800000"/>
            <a:headEnd/>
            <a:tailEnd/>
          </a:ln>
        </p:spPr>
        <p:txBody>
          <a:bodyPr lIns="0" tIns="0" rIns="0" bIns="0" anchor="b">
            <a:spAutoFit/>
          </a:bodyPr>
          <a:lstStyle/>
          <a:p>
            <a:pPr algn="r" defTabSz="949325" eaLnBrk="0" hangingPunct="0"/>
            <a:r>
              <a:rPr lang="en-GB" altLang="fr-FR" sz="800">
                <a:solidFill>
                  <a:srgbClr val="000000"/>
                </a:solidFill>
                <a:latin typeface="Arial" charset="0"/>
              </a:rPr>
              <a:t>SW-GSG01-98-12-09-FL-COLOR</a:t>
            </a:r>
          </a:p>
        </p:txBody>
      </p:sp>
      <p:sp>
        <p:nvSpPr>
          <p:cNvPr id="36869" name="Rectangle 4"/>
          <p:cNvSpPr>
            <a:spLocks noGrp="1" noRot="1" noChangeAspect="1" noChangeArrowheads="1" noTextEdit="1"/>
          </p:cNvSpPr>
          <p:nvPr>
            <p:ph type="sldImg"/>
          </p:nvPr>
        </p:nvSpPr>
        <p:spPr>
          <a:xfrm>
            <a:off x="1208088" y="695325"/>
            <a:ext cx="4454525" cy="3340100"/>
          </a:xfrm>
          <a:ln>
            <a:noFill/>
          </a:ln>
        </p:spPr>
      </p:sp>
      <p:sp>
        <p:nvSpPr>
          <p:cNvPr id="36870" name="Rectangle 5"/>
          <p:cNvSpPr>
            <a:spLocks noGrp="1" noChangeArrowheads="1"/>
          </p:cNvSpPr>
          <p:nvPr>
            <p:ph type="body" idx="1"/>
          </p:nvPr>
        </p:nvSpPr>
        <p:spPr>
          <a:xfrm>
            <a:off x="1545533" y="840845"/>
            <a:ext cx="4618980" cy="184666"/>
          </a:xfrm>
          <a:noFill/>
          <a:ln/>
        </p:spPr>
        <p:txBody>
          <a:bodyPr lIns="0" tIns="0" rIns="0" bIns="0">
            <a:spAutoFit/>
          </a:bodyPr>
          <a:lstStyle/>
          <a:p>
            <a:endParaRPr lang="fr-FR" altLang="fr-FR" smtClean="0"/>
          </a:p>
        </p:txBody>
      </p:sp>
    </p:spTree>
    <p:extLst>
      <p:ext uri="{BB962C8B-B14F-4D97-AF65-F5344CB8AC3E}">
        <p14:creationId xmlns="" xmlns:p14="http://schemas.microsoft.com/office/powerpoint/2010/main" val="18938155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51A4B22-3713-4498-8EC5-C21850A88F58}" type="slidenum">
              <a:rPr lang="en-GB" altLang="fr-FR" smtClean="0">
                <a:solidFill>
                  <a:srgbClr val="000000"/>
                </a:solidFill>
                <a:cs typeface="Arial" charset="0"/>
              </a:rPr>
              <a:pPr/>
              <a:t>13</a:t>
            </a:fld>
            <a:endParaRPr lang="en-GB" altLang="fr-FR" smtClean="0">
              <a:solidFill>
                <a:srgbClr val="000000"/>
              </a:solidFill>
              <a:cs typeface="Arial" charset="0"/>
            </a:endParaRPr>
          </a:p>
        </p:txBody>
      </p:sp>
      <p:sp>
        <p:nvSpPr>
          <p:cNvPr id="36867" name="Rectangle 2"/>
          <p:cNvSpPr>
            <a:spLocks noChangeArrowheads="1"/>
          </p:cNvSpPr>
          <p:nvPr/>
        </p:nvSpPr>
        <p:spPr bwMode="auto">
          <a:xfrm>
            <a:off x="6279827" y="8751055"/>
            <a:ext cx="408404" cy="138499"/>
          </a:xfrm>
          <a:prstGeom prst="rect">
            <a:avLst/>
          </a:prstGeom>
          <a:noFill/>
          <a:ln w="12700">
            <a:noFill/>
            <a:miter lim="800000"/>
            <a:headEnd/>
            <a:tailEnd/>
          </a:ln>
        </p:spPr>
        <p:txBody>
          <a:bodyPr lIns="0" tIns="0" rIns="0" bIns="0" anchor="b">
            <a:spAutoFit/>
          </a:bodyPr>
          <a:lstStyle/>
          <a:p>
            <a:pPr algn="r" defTabSz="949325" eaLnBrk="0" hangingPunct="0"/>
            <a:r>
              <a:rPr lang="en-GB" altLang="fr-FR" sz="900">
                <a:solidFill>
                  <a:srgbClr val="000000"/>
                </a:solidFill>
                <a:latin typeface="Arial" charset="0"/>
              </a:rPr>
              <a:t>1</a:t>
            </a:r>
          </a:p>
        </p:txBody>
      </p:sp>
      <p:sp>
        <p:nvSpPr>
          <p:cNvPr id="36868" name="Rectangle 3"/>
          <p:cNvSpPr>
            <a:spLocks noChangeArrowheads="1"/>
          </p:cNvSpPr>
          <p:nvPr/>
        </p:nvSpPr>
        <p:spPr bwMode="auto">
          <a:xfrm>
            <a:off x="4575738" y="660703"/>
            <a:ext cx="1965148" cy="123111"/>
          </a:xfrm>
          <a:prstGeom prst="rect">
            <a:avLst/>
          </a:prstGeom>
          <a:noFill/>
          <a:ln w="12700">
            <a:noFill/>
            <a:miter lim="800000"/>
            <a:headEnd/>
            <a:tailEnd/>
          </a:ln>
        </p:spPr>
        <p:txBody>
          <a:bodyPr lIns="0" tIns="0" rIns="0" bIns="0" anchor="b">
            <a:spAutoFit/>
          </a:bodyPr>
          <a:lstStyle/>
          <a:p>
            <a:pPr algn="r" defTabSz="949325" eaLnBrk="0" hangingPunct="0"/>
            <a:r>
              <a:rPr lang="en-GB" altLang="fr-FR" sz="800">
                <a:solidFill>
                  <a:srgbClr val="000000"/>
                </a:solidFill>
                <a:latin typeface="Arial" charset="0"/>
              </a:rPr>
              <a:t>SW-GSG01-98-12-09-FL-COLOR</a:t>
            </a:r>
          </a:p>
        </p:txBody>
      </p:sp>
      <p:sp>
        <p:nvSpPr>
          <p:cNvPr id="36869" name="Rectangle 4"/>
          <p:cNvSpPr>
            <a:spLocks noGrp="1" noRot="1" noChangeAspect="1" noChangeArrowheads="1" noTextEdit="1"/>
          </p:cNvSpPr>
          <p:nvPr>
            <p:ph type="sldImg"/>
          </p:nvPr>
        </p:nvSpPr>
        <p:spPr>
          <a:xfrm>
            <a:off x="1208088" y="695325"/>
            <a:ext cx="4454525" cy="3340100"/>
          </a:xfrm>
          <a:ln>
            <a:noFill/>
          </a:ln>
        </p:spPr>
      </p:sp>
      <p:sp>
        <p:nvSpPr>
          <p:cNvPr id="36870" name="Rectangle 5"/>
          <p:cNvSpPr>
            <a:spLocks noGrp="1" noChangeArrowheads="1"/>
          </p:cNvSpPr>
          <p:nvPr>
            <p:ph type="body" idx="1"/>
          </p:nvPr>
        </p:nvSpPr>
        <p:spPr>
          <a:xfrm>
            <a:off x="1545533" y="840845"/>
            <a:ext cx="4618980" cy="184666"/>
          </a:xfrm>
          <a:noFill/>
          <a:ln/>
        </p:spPr>
        <p:txBody>
          <a:bodyPr lIns="0" tIns="0" rIns="0" bIns="0">
            <a:spAutoFit/>
          </a:bodyPr>
          <a:lstStyle/>
          <a:p>
            <a:endParaRPr lang="fr-FR" altLang="fr-FR" smtClean="0"/>
          </a:p>
        </p:txBody>
      </p:sp>
    </p:spTree>
    <p:extLst>
      <p:ext uri="{BB962C8B-B14F-4D97-AF65-F5344CB8AC3E}">
        <p14:creationId xmlns="" xmlns:p14="http://schemas.microsoft.com/office/powerpoint/2010/main" val="18938155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51A4B22-3713-4498-8EC5-C21850A88F58}" type="slidenum">
              <a:rPr lang="en-GB" altLang="fr-FR" smtClean="0">
                <a:solidFill>
                  <a:srgbClr val="000000"/>
                </a:solidFill>
                <a:cs typeface="Arial" charset="0"/>
              </a:rPr>
              <a:pPr/>
              <a:t>14</a:t>
            </a:fld>
            <a:endParaRPr lang="en-GB" altLang="fr-FR" smtClean="0">
              <a:solidFill>
                <a:srgbClr val="000000"/>
              </a:solidFill>
              <a:cs typeface="Arial" charset="0"/>
            </a:endParaRPr>
          </a:p>
        </p:txBody>
      </p:sp>
      <p:sp>
        <p:nvSpPr>
          <p:cNvPr id="36867" name="Rectangle 2"/>
          <p:cNvSpPr>
            <a:spLocks noChangeArrowheads="1"/>
          </p:cNvSpPr>
          <p:nvPr/>
        </p:nvSpPr>
        <p:spPr bwMode="auto">
          <a:xfrm>
            <a:off x="6279827" y="8751055"/>
            <a:ext cx="408404" cy="138499"/>
          </a:xfrm>
          <a:prstGeom prst="rect">
            <a:avLst/>
          </a:prstGeom>
          <a:noFill/>
          <a:ln w="12700">
            <a:noFill/>
            <a:miter lim="800000"/>
            <a:headEnd/>
            <a:tailEnd/>
          </a:ln>
        </p:spPr>
        <p:txBody>
          <a:bodyPr lIns="0" tIns="0" rIns="0" bIns="0" anchor="b">
            <a:spAutoFit/>
          </a:bodyPr>
          <a:lstStyle/>
          <a:p>
            <a:pPr algn="r" defTabSz="949325" eaLnBrk="0" hangingPunct="0"/>
            <a:r>
              <a:rPr lang="en-GB" altLang="fr-FR" sz="900">
                <a:solidFill>
                  <a:srgbClr val="000000"/>
                </a:solidFill>
                <a:latin typeface="Arial" charset="0"/>
              </a:rPr>
              <a:t>1</a:t>
            </a:r>
          </a:p>
        </p:txBody>
      </p:sp>
      <p:sp>
        <p:nvSpPr>
          <p:cNvPr id="36868" name="Rectangle 3"/>
          <p:cNvSpPr>
            <a:spLocks noChangeArrowheads="1"/>
          </p:cNvSpPr>
          <p:nvPr/>
        </p:nvSpPr>
        <p:spPr bwMode="auto">
          <a:xfrm>
            <a:off x="4575738" y="660703"/>
            <a:ext cx="1965148" cy="123111"/>
          </a:xfrm>
          <a:prstGeom prst="rect">
            <a:avLst/>
          </a:prstGeom>
          <a:noFill/>
          <a:ln w="12700">
            <a:noFill/>
            <a:miter lim="800000"/>
            <a:headEnd/>
            <a:tailEnd/>
          </a:ln>
        </p:spPr>
        <p:txBody>
          <a:bodyPr lIns="0" tIns="0" rIns="0" bIns="0" anchor="b">
            <a:spAutoFit/>
          </a:bodyPr>
          <a:lstStyle/>
          <a:p>
            <a:pPr algn="r" defTabSz="949325" eaLnBrk="0" hangingPunct="0"/>
            <a:r>
              <a:rPr lang="en-GB" altLang="fr-FR" sz="800">
                <a:solidFill>
                  <a:srgbClr val="000000"/>
                </a:solidFill>
                <a:latin typeface="Arial" charset="0"/>
              </a:rPr>
              <a:t>SW-GSG01-98-12-09-FL-COLOR</a:t>
            </a:r>
          </a:p>
        </p:txBody>
      </p:sp>
      <p:sp>
        <p:nvSpPr>
          <p:cNvPr id="36869" name="Rectangle 4"/>
          <p:cNvSpPr>
            <a:spLocks noGrp="1" noRot="1" noChangeAspect="1" noChangeArrowheads="1" noTextEdit="1"/>
          </p:cNvSpPr>
          <p:nvPr>
            <p:ph type="sldImg"/>
          </p:nvPr>
        </p:nvSpPr>
        <p:spPr>
          <a:xfrm>
            <a:off x="1208088" y="695325"/>
            <a:ext cx="4454525" cy="3340100"/>
          </a:xfrm>
          <a:ln>
            <a:noFill/>
          </a:ln>
        </p:spPr>
      </p:sp>
      <p:sp>
        <p:nvSpPr>
          <p:cNvPr id="36870" name="Rectangle 5"/>
          <p:cNvSpPr>
            <a:spLocks noGrp="1" noChangeArrowheads="1"/>
          </p:cNvSpPr>
          <p:nvPr>
            <p:ph type="body" idx="1"/>
          </p:nvPr>
        </p:nvSpPr>
        <p:spPr>
          <a:xfrm>
            <a:off x="1545533" y="840845"/>
            <a:ext cx="4618980" cy="184666"/>
          </a:xfrm>
          <a:noFill/>
          <a:ln/>
        </p:spPr>
        <p:txBody>
          <a:bodyPr lIns="0" tIns="0" rIns="0" bIns="0">
            <a:spAutoFit/>
          </a:bodyPr>
          <a:lstStyle/>
          <a:p>
            <a:endParaRPr lang="fr-FR" altLang="fr-FR" smtClean="0"/>
          </a:p>
        </p:txBody>
      </p:sp>
    </p:spTree>
    <p:extLst>
      <p:ext uri="{BB962C8B-B14F-4D97-AF65-F5344CB8AC3E}">
        <p14:creationId xmlns="" xmlns:p14="http://schemas.microsoft.com/office/powerpoint/2010/main" val="1893815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51A4B22-3713-4498-8EC5-C21850A88F58}" type="slidenum">
              <a:rPr lang="en-GB" altLang="fr-FR" smtClean="0">
                <a:solidFill>
                  <a:srgbClr val="000000"/>
                </a:solidFill>
                <a:cs typeface="Arial" charset="0"/>
              </a:rPr>
              <a:pPr/>
              <a:t>15</a:t>
            </a:fld>
            <a:endParaRPr lang="en-GB" altLang="fr-FR" smtClean="0">
              <a:solidFill>
                <a:srgbClr val="000000"/>
              </a:solidFill>
              <a:cs typeface="Arial" charset="0"/>
            </a:endParaRPr>
          </a:p>
        </p:txBody>
      </p:sp>
      <p:sp>
        <p:nvSpPr>
          <p:cNvPr id="36867" name="Rectangle 2"/>
          <p:cNvSpPr>
            <a:spLocks noChangeArrowheads="1"/>
          </p:cNvSpPr>
          <p:nvPr/>
        </p:nvSpPr>
        <p:spPr bwMode="auto">
          <a:xfrm>
            <a:off x="6279827" y="8751055"/>
            <a:ext cx="408404" cy="138499"/>
          </a:xfrm>
          <a:prstGeom prst="rect">
            <a:avLst/>
          </a:prstGeom>
          <a:noFill/>
          <a:ln w="12700">
            <a:noFill/>
            <a:miter lim="800000"/>
            <a:headEnd/>
            <a:tailEnd/>
          </a:ln>
        </p:spPr>
        <p:txBody>
          <a:bodyPr lIns="0" tIns="0" rIns="0" bIns="0" anchor="b">
            <a:spAutoFit/>
          </a:bodyPr>
          <a:lstStyle/>
          <a:p>
            <a:pPr algn="r" defTabSz="949325" eaLnBrk="0" hangingPunct="0"/>
            <a:r>
              <a:rPr lang="en-GB" altLang="fr-FR" sz="900">
                <a:solidFill>
                  <a:srgbClr val="000000"/>
                </a:solidFill>
                <a:latin typeface="Arial" charset="0"/>
              </a:rPr>
              <a:t>1</a:t>
            </a:r>
          </a:p>
        </p:txBody>
      </p:sp>
      <p:sp>
        <p:nvSpPr>
          <p:cNvPr id="36868" name="Rectangle 3"/>
          <p:cNvSpPr>
            <a:spLocks noChangeArrowheads="1"/>
          </p:cNvSpPr>
          <p:nvPr/>
        </p:nvSpPr>
        <p:spPr bwMode="auto">
          <a:xfrm>
            <a:off x="4575738" y="660703"/>
            <a:ext cx="1965148" cy="123111"/>
          </a:xfrm>
          <a:prstGeom prst="rect">
            <a:avLst/>
          </a:prstGeom>
          <a:noFill/>
          <a:ln w="12700">
            <a:noFill/>
            <a:miter lim="800000"/>
            <a:headEnd/>
            <a:tailEnd/>
          </a:ln>
        </p:spPr>
        <p:txBody>
          <a:bodyPr lIns="0" tIns="0" rIns="0" bIns="0" anchor="b">
            <a:spAutoFit/>
          </a:bodyPr>
          <a:lstStyle/>
          <a:p>
            <a:pPr algn="r" defTabSz="949325" eaLnBrk="0" hangingPunct="0"/>
            <a:r>
              <a:rPr lang="en-GB" altLang="fr-FR" sz="800">
                <a:solidFill>
                  <a:srgbClr val="000000"/>
                </a:solidFill>
                <a:latin typeface="Arial" charset="0"/>
              </a:rPr>
              <a:t>SW-GSG01-98-12-09-FL-COLOR</a:t>
            </a:r>
          </a:p>
        </p:txBody>
      </p:sp>
      <p:sp>
        <p:nvSpPr>
          <p:cNvPr id="36869" name="Rectangle 4"/>
          <p:cNvSpPr>
            <a:spLocks noGrp="1" noRot="1" noChangeAspect="1" noChangeArrowheads="1" noTextEdit="1"/>
          </p:cNvSpPr>
          <p:nvPr>
            <p:ph type="sldImg"/>
          </p:nvPr>
        </p:nvSpPr>
        <p:spPr>
          <a:xfrm>
            <a:off x="1208088" y="695325"/>
            <a:ext cx="4454525" cy="3340100"/>
          </a:xfrm>
          <a:ln>
            <a:noFill/>
          </a:ln>
        </p:spPr>
      </p:sp>
      <p:sp>
        <p:nvSpPr>
          <p:cNvPr id="36870" name="Rectangle 5"/>
          <p:cNvSpPr>
            <a:spLocks noGrp="1" noChangeArrowheads="1"/>
          </p:cNvSpPr>
          <p:nvPr>
            <p:ph type="body" idx="1"/>
          </p:nvPr>
        </p:nvSpPr>
        <p:spPr>
          <a:xfrm>
            <a:off x="1545533" y="840845"/>
            <a:ext cx="4618980" cy="184666"/>
          </a:xfrm>
          <a:noFill/>
          <a:ln/>
        </p:spPr>
        <p:txBody>
          <a:bodyPr lIns="0" tIns="0" rIns="0" bIns="0">
            <a:spAutoFit/>
          </a:bodyPr>
          <a:lstStyle/>
          <a:p>
            <a:endParaRPr lang="fr-FR" altLang="fr-FR" smtClean="0"/>
          </a:p>
        </p:txBody>
      </p:sp>
    </p:spTree>
    <p:extLst>
      <p:ext uri="{BB962C8B-B14F-4D97-AF65-F5344CB8AC3E}">
        <p14:creationId xmlns="" xmlns:p14="http://schemas.microsoft.com/office/powerpoint/2010/main" val="18938155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txBox="1">
            <a:spLocks noGrp="1" noChangeArrowheads="1"/>
          </p:cNvSpPr>
          <p:nvPr/>
        </p:nvSpPr>
        <p:spPr bwMode="auto">
          <a:xfrm>
            <a:off x="3883852" y="8684826"/>
            <a:ext cx="2972547" cy="457711"/>
          </a:xfrm>
          <a:prstGeom prst="rect">
            <a:avLst/>
          </a:prstGeom>
          <a:noFill/>
          <a:ln w="9525">
            <a:noFill/>
            <a:miter lim="800000"/>
            <a:headEnd/>
            <a:tailEnd/>
          </a:ln>
        </p:spPr>
        <p:txBody>
          <a:bodyPr anchor="b"/>
          <a:lstStyle/>
          <a:p>
            <a:pPr algn="r" eaLnBrk="0" hangingPunct="0"/>
            <a:fld id="{CC225A31-AFFA-46EB-9DA4-6633351A54C5}" type="slidenum">
              <a:rPr lang="en-GB" altLang="fr-FR">
                <a:solidFill>
                  <a:srgbClr val="000000"/>
                </a:solidFill>
              </a:rPr>
              <a:pPr algn="r" eaLnBrk="0" hangingPunct="0"/>
              <a:t>17</a:t>
            </a:fld>
            <a:endParaRPr lang="en-GB" altLang="fr-FR">
              <a:solidFill>
                <a:srgbClr val="000000"/>
              </a:solidFill>
            </a:endParaRPr>
          </a:p>
        </p:txBody>
      </p:sp>
      <p:sp>
        <p:nvSpPr>
          <p:cNvPr id="40963" name="Rectangle 2"/>
          <p:cNvSpPr>
            <a:spLocks noGrp="1" noRot="1" noChangeAspect="1" noChangeArrowheads="1" noTextEdit="1"/>
          </p:cNvSpPr>
          <p:nvPr>
            <p:ph type="sldImg"/>
          </p:nvPr>
        </p:nvSpPr>
        <p:spPr>
          <a:xfrm>
            <a:off x="1144588" y="685800"/>
            <a:ext cx="4573587" cy="3429000"/>
          </a:xfrm>
          <a:ln/>
        </p:spPr>
      </p:sp>
      <p:sp>
        <p:nvSpPr>
          <p:cNvPr id="40964" name="Rectangle 3"/>
          <p:cNvSpPr>
            <a:spLocks noGrp="1" noChangeArrowheads="1"/>
          </p:cNvSpPr>
          <p:nvPr>
            <p:ph type="body" idx="1"/>
          </p:nvPr>
        </p:nvSpPr>
        <p:spPr>
          <a:noFill/>
          <a:ln/>
        </p:spPr>
        <p:txBody>
          <a:bodyPr/>
          <a:lstStyle/>
          <a:p>
            <a:endParaRPr lang="es-ES" altLang="fr-FR" smtClean="0"/>
          </a:p>
        </p:txBody>
      </p:sp>
    </p:spTree>
    <p:extLst>
      <p:ext uri="{BB962C8B-B14F-4D97-AF65-F5344CB8AC3E}">
        <p14:creationId xmlns="" xmlns:p14="http://schemas.microsoft.com/office/powerpoint/2010/main" val="390827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49A8FA2A-B0B5-4E1C-B513-37F7FA129448}" type="slidenum">
              <a:rPr lang="en-GB" altLang="fr-FR" smtClean="0">
                <a:solidFill>
                  <a:srgbClr val="000000"/>
                </a:solidFill>
                <a:cs typeface="Arial" charset="0"/>
              </a:rPr>
              <a:pPr/>
              <a:t>18</a:t>
            </a:fld>
            <a:endParaRPr lang="en-GB" altLang="fr-FR" smtClean="0">
              <a:solidFill>
                <a:srgbClr val="000000"/>
              </a:solidFill>
              <a:cs typeface="Arial" charset="0"/>
            </a:endParaRPr>
          </a:p>
        </p:txBody>
      </p:sp>
      <p:sp>
        <p:nvSpPr>
          <p:cNvPr id="41987" name="Rectangle 2"/>
          <p:cNvSpPr>
            <a:spLocks noGrp="1" noRot="1" noChangeAspect="1" noChangeArrowheads="1" noTextEdit="1"/>
          </p:cNvSpPr>
          <p:nvPr>
            <p:ph type="sldImg"/>
          </p:nvPr>
        </p:nvSpPr>
        <p:spPr>
          <a:xfrm>
            <a:off x="1143000" y="685800"/>
            <a:ext cx="4572000" cy="3429000"/>
          </a:xfrm>
          <a:ln/>
        </p:spPr>
      </p:sp>
      <p:sp>
        <p:nvSpPr>
          <p:cNvPr id="41988" name="Rectangle 3"/>
          <p:cNvSpPr>
            <a:spLocks noGrp="1" noChangeArrowheads="1"/>
          </p:cNvSpPr>
          <p:nvPr>
            <p:ph type="body" idx="1"/>
          </p:nvPr>
        </p:nvSpPr>
        <p:spPr>
          <a:xfrm>
            <a:off x="687082" y="4341682"/>
            <a:ext cx="5483837" cy="4116481"/>
          </a:xfrm>
          <a:noFill/>
          <a:ln/>
        </p:spPr>
        <p:txBody>
          <a:bodyPr/>
          <a:lstStyle/>
          <a:p>
            <a:endParaRPr lang="es-ES" altLang="fr-FR" smtClean="0"/>
          </a:p>
        </p:txBody>
      </p:sp>
    </p:spTree>
    <p:extLst>
      <p:ext uri="{BB962C8B-B14F-4D97-AF65-F5344CB8AC3E}">
        <p14:creationId xmlns="" xmlns:p14="http://schemas.microsoft.com/office/powerpoint/2010/main" val="2931125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3E371AB2-A86C-4954-AF35-C57DF5E52245}" type="slidenum">
              <a:rPr lang="en-GB" altLang="fr-FR" smtClean="0">
                <a:solidFill>
                  <a:srgbClr val="000000"/>
                </a:solidFill>
                <a:cs typeface="Arial" charset="0"/>
              </a:rPr>
              <a:pPr/>
              <a:t>2</a:t>
            </a:fld>
            <a:endParaRPr lang="en-GB" altLang="fr-FR" smtClean="0">
              <a:solidFill>
                <a:srgbClr val="000000"/>
              </a:solidFill>
              <a:cs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endParaRPr lang="en-US" altLang="fr-FR" smtClean="0"/>
          </a:p>
        </p:txBody>
      </p:sp>
    </p:spTree>
    <p:extLst>
      <p:ext uri="{BB962C8B-B14F-4D97-AF65-F5344CB8AC3E}">
        <p14:creationId xmlns="" xmlns:p14="http://schemas.microsoft.com/office/powerpoint/2010/main" val="32345321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B4B4F5A1-3CE4-4C05-800A-216240410C8D}" type="slidenum">
              <a:rPr lang="en-GB" altLang="fr-FR" smtClean="0">
                <a:solidFill>
                  <a:srgbClr val="000000"/>
                </a:solidFill>
                <a:cs typeface="Arial" charset="0"/>
              </a:rPr>
              <a:pPr/>
              <a:t>3</a:t>
            </a:fld>
            <a:endParaRPr lang="en-GB" altLang="fr-FR" smtClean="0">
              <a:solidFill>
                <a:srgbClr val="000000"/>
              </a:solidFill>
              <a:cs typeface="Arial"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endParaRPr lang="en-US" altLang="fr-FR" smtClean="0"/>
          </a:p>
        </p:txBody>
      </p:sp>
    </p:spTree>
    <p:extLst>
      <p:ext uri="{BB962C8B-B14F-4D97-AF65-F5344CB8AC3E}">
        <p14:creationId xmlns="" xmlns:p14="http://schemas.microsoft.com/office/powerpoint/2010/main" val="19319287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3E371AB2-A86C-4954-AF35-C57DF5E52245}" type="slidenum">
              <a:rPr lang="en-GB" altLang="fr-FR" smtClean="0">
                <a:solidFill>
                  <a:srgbClr val="000000"/>
                </a:solidFill>
                <a:cs typeface="Arial" charset="0"/>
              </a:rPr>
              <a:pPr/>
              <a:t>4</a:t>
            </a:fld>
            <a:endParaRPr lang="en-GB" altLang="fr-FR" smtClean="0">
              <a:solidFill>
                <a:srgbClr val="000000"/>
              </a:solidFill>
              <a:cs typeface="Arial" charset="0"/>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p:spPr>
        <p:txBody>
          <a:bodyPr/>
          <a:lstStyle/>
          <a:p>
            <a:endParaRPr lang="en-US" altLang="fr-FR" smtClean="0"/>
          </a:p>
        </p:txBody>
      </p:sp>
    </p:spTree>
    <p:extLst>
      <p:ext uri="{BB962C8B-B14F-4D97-AF65-F5344CB8AC3E}">
        <p14:creationId xmlns="" xmlns:p14="http://schemas.microsoft.com/office/powerpoint/2010/main" val="3234532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p:spPr>
        <p:txBody>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77FB8CFA-664F-4BD4-B47C-C7354DCA3128}" type="slidenum">
              <a:rPr lang="en-GB" smtClean="0"/>
              <a:pPr>
                <a:defRPr/>
              </a:pPr>
              <a:t>5</a:t>
            </a:fld>
            <a:endParaRPr lang="en-GB"/>
          </a:p>
        </p:txBody>
      </p:sp>
    </p:spTree>
    <p:extLst>
      <p:ext uri="{BB962C8B-B14F-4D97-AF65-F5344CB8AC3E}">
        <p14:creationId xmlns="" xmlns:p14="http://schemas.microsoft.com/office/powerpoint/2010/main" val="32395011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p:cNvSpPr>
            <a:spLocks noGrp="1" noRot="1" noChangeAspect="1" noTextEdit="1"/>
          </p:cNvSpPr>
          <p:nvPr>
            <p:ph type="sldImg"/>
          </p:nvPr>
        </p:nvSpPr>
        <p:spPr>
          <a:ln/>
        </p:spPr>
      </p:sp>
      <p:sp>
        <p:nvSpPr>
          <p:cNvPr id="33795" name="Espace réservé des commentaires 2"/>
          <p:cNvSpPr>
            <a:spLocks noGrp="1"/>
          </p:cNvSpPr>
          <p:nvPr>
            <p:ph type="body" idx="1"/>
          </p:nvPr>
        </p:nvSpPr>
        <p:spPr>
          <a:noFill/>
          <a:ln/>
        </p:spPr>
        <p:txBody>
          <a:bodyPr/>
          <a:lstStyle/>
          <a:p>
            <a:endParaRPr lang="fr-FR" smtClean="0"/>
          </a:p>
        </p:txBody>
      </p:sp>
      <p:sp>
        <p:nvSpPr>
          <p:cNvPr id="4" name="Espace réservé du numéro de diapositive 3"/>
          <p:cNvSpPr>
            <a:spLocks noGrp="1"/>
          </p:cNvSpPr>
          <p:nvPr>
            <p:ph type="sldNum" sz="quarter" idx="5"/>
          </p:nvPr>
        </p:nvSpPr>
        <p:spPr/>
        <p:txBody>
          <a:bodyPr/>
          <a:lstStyle/>
          <a:p>
            <a:pPr>
              <a:defRPr/>
            </a:pPr>
            <a:fld id="{77FB8CFA-664F-4BD4-B47C-C7354DCA3128}" type="slidenum">
              <a:rPr lang="en-GB" smtClean="0"/>
              <a:pPr>
                <a:defRPr/>
              </a:pPr>
              <a:t>6</a:t>
            </a:fld>
            <a:endParaRPr lang="en-GB"/>
          </a:p>
        </p:txBody>
      </p:sp>
    </p:spTree>
    <p:extLst>
      <p:ext uri="{BB962C8B-B14F-4D97-AF65-F5344CB8AC3E}">
        <p14:creationId xmlns="" xmlns:p14="http://schemas.microsoft.com/office/powerpoint/2010/main" val="32395011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0BFA12FC-F281-4249-BD7D-1614682EEA22}" type="slidenum">
              <a:rPr lang="en-GB" altLang="fr-FR" smtClean="0">
                <a:solidFill>
                  <a:srgbClr val="000000"/>
                </a:solidFill>
                <a:cs typeface="Arial" charset="0"/>
              </a:rPr>
              <a:pPr/>
              <a:t>7</a:t>
            </a:fld>
            <a:endParaRPr lang="en-GB" altLang="fr-FR" smtClean="0">
              <a:solidFill>
                <a:srgbClr val="000000"/>
              </a:solidFill>
              <a:cs typeface="Arial" charset="0"/>
            </a:endParaRPr>
          </a:p>
        </p:txBody>
      </p:sp>
      <p:sp>
        <p:nvSpPr>
          <p:cNvPr id="35843" name="Rectangle 2"/>
          <p:cNvSpPr>
            <a:spLocks noChangeArrowheads="1"/>
          </p:cNvSpPr>
          <p:nvPr/>
        </p:nvSpPr>
        <p:spPr bwMode="auto">
          <a:xfrm>
            <a:off x="6279827" y="8751055"/>
            <a:ext cx="408404" cy="138499"/>
          </a:xfrm>
          <a:prstGeom prst="rect">
            <a:avLst/>
          </a:prstGeom>
          <a:noFill/>
          <a:ln w="12700">
            <a:noFill/>
            <a:miter lim="800000"/>
            <a:headEnd/>
            <a:tailEnd/>
          </a:ln>
        </p:spPr>
        <p:txBody>
          <a:bodyPr lIns="0" tIns="0" rIns="0" bIns="0" anchor="b">
            <a:spAutoFit/>
          </a:bodyPr>
          <a:lstStyle/>
          <a:p>
            <a:pPr algn="r" defTabSz="949325" eaLnBrk="0" hangingPunct="0"/>
            <a:r>
              <a:rPr lang="en-GB" altLang="fr-FR" sz="900">
                <a:solidFill>
                  <a:srgbClr val="000000"/>
                </a:solidFill>
                <a:latin typeface="Arial" charset="0"/>
              </a:rPr>
              <a:t>1</a:t>
            </a:r>
          </a:p>
        </p:txBody>
      </p:sp>
      <p:sp>
        <p:nvSpPr>
          <p:cNvPr id="35844" name="Rectangle 3"/>
          <p:cNvSpPr>
            <a:spLocks noChangeArrowheads="1"/>
          </p:cNvSpPr>
          <p:nvPr/>
        </p:nvSpPr>
        <p:spPr bwMode="auto">
          <a:xfrm>
            <a:off x="4575738" y="660703"/>
            <a:ext cx="1965148" cy="123111"/>
          </a:xfrm>
          <a:prstGeom prst="rect">
            <a:avLst/>
          </a:prstGeom>
          <a:noFill/>
          <a:ln w="12700">
            <a:noFill/>
            <a:miter lim="800000"/>
            <a:headEnd/>
            <a:tailEnd/>
          </a:ln>
        </p:spPr>
        <p:txBody>
          <a:bodyPr lIns="0" tIns="0" rIns="0" bIns="0" anchor="b">
            <a:spAutoFit/>
          </a:bodyPr>
          <a:lstStyle/>
          <a:p>
            <a:pPr algn="r" defTabSz="949325" eaLnBrk="0" hangingPunct="0"/>
            <a:r>
              <a:rPr lang="en-GB" altLang="fr-FR" sz="800">
                <a:solidFill>
                  <a:srgbClr val="000000"/>
                </a:solidFill>
                <a:latin typeface="Arial" charset="0"/>
              </a:rPr>
              <a:t>SW-GSG01-98-12-09-FL-COLOR</a:t>
            </a:r>
          </a:p>
        </p:txBody>
      </p:sp>
      <p:sp>
        <p:nvSpPr>
          <p:cNvPr id="35845" name="Rectangle 4"/>
          <p:cNvSpPr>
            <a:spLocks noGrp="1" noRot="1" noChangeAspect="1" noChangeArrowheads="1" noTextEdit="1"/>
          </p:cNvSpPr>
          <p:nvPr>
            <p:ph type="sldImg"/>
          </p:nvPr>
        </p:nvSpPr>
        <p:spPr>
          <a:xfrm>
            <a:off x="1208088" y="695325"/>
            <a:ext cx="4454525" cy="3340100"/>
          </a:xfrm>
          <a:ln>
            <a:noFill/>
          </a:ln>
        </p:spPr>
      </p:sp>
      <p:sp>
        <p:nvSpPr>
          <p:cNvPr id="35846" name="Rectangle 5"/>
          <p:cNvSpPr>
            <a:spLocks noGrp="1" noChangeArrowheads="1"/>
          </p:cNvSpPr>
          <p:nvPr>
            <p:ph type="body" idx="1"/>
          </p:nvPr>
        </p:nvSpPr>
        <p:spPr>
          <a:xfrm>
            <a:off x="1545533" y="840845"/>
            <a:ext cx="4618980" cy="184666"/>
          </a:xfrm>
          <a:noFill/>
          <a:ln/>
        </p:spPr>
        <p:txBody>
          <a:bodyPr lIns="0" tIns="0" rIns="0" bIns="0">
            <a:spAutoFit/>
          </a:bodyPr>
          <a:lstStyle/>
          <a:p>
            <a:endParaRPr lang="fr-FR" altLang="fr-FR" smtClean="0"/>
          </a:p>
        </p:txBody>
      </p:sp>
    </p:spTree>
    <p:extLst>
      <p:ext uri="{BB962C8B-B14F-4D97-AF65-F5344CB8AC3E}">
        <p14:creationId xmlns="" xmlns:p14="http://schemas.microsoft.com/office/powerpoint/2010/main" val="887757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51A4B22-3713-4498-8EC5-C21850A88F58}" type="slidenum">
              <a:rPr lang="en-GB" altLang="fr-FR" smtClean="0">
                <a:solidFill>
                  <a:srgbClr val="000000"/>
                </a:solidFill>
                <a:cs typeface="Arial" charset="0"/>
              </a:rPr>
              <a:pPr/>
              <a:t>8</a:t>
            </a:fld>
            <a:endParaRPr lang="en-GB" altLang="fr-FR" smtClean="0">
              <a:solidFill>
                <a:srgbClr val="000000"/>
              </a:solidFill>
              <a:cs typeface="Arial" charset="0"/>
            </a:endParaRPr>
          </a:p>
        </p:txBody>
      </p:sp>
      <p:sp>
        <p:nvSpPr>
          <p:cNvPr id="36867" name="Rectangle 2"/>
          <p:cNvSpPr>
            <a:spLocks noChangeArrowheads="1"/>
          </p:cNvSpPr>
          <p:nvPr/>
        </p:nvSpPr>
        <p:spPr bwMode="auto">
          <a:xfrm>
            <a:off x="6279827" y="8751055"/>
            <a:ext cx="408404" cy="138499"/>
          </a:xfrm>
          <a:prstGeom prst="rect">
            <a:avLst/>
          </a:prstGeom>
          <a:noFill/>
          <a:ln w="12700">
            <a:noFill/>
            <a:miter lim="800000"/>
            <a:headEnd/>
            <a:tailEnd/>
          </a:ln>
        </p:spPr>
        <p:txBody>
          <a:bodyPr lIns="0" tIns="0" rIns="0" bIns="0" anchor="b">
            <a:spAutoFit/>
          </a:bodyPr>
          <a:lstStyle/>
          <a:p>
            <a:pPr algn="r" defTabSz="949325" eaLnBrk="0" hangingPunct="0"/>
            <a:r>
              <a:rPr lang="en-GB" altLang="fr-FR" sz="900">
                <a:solidFill>
                  <a:srgbClr val="000000"/>
                </a:solidFill>
                <a:latin typeface="Arial" charset="0"/>
              </a:rPr>
              <a:t>1</a:t>
            </a:r>
          </a:p>
        </p:txBody>
      </p:sp>
      <p:sp>
        <p:nvSpPr>
          <p:cNvPr id="36868" name="Rectangle 3"/>
          <p:cNvSpPr>
            <a:spLocks noChangeArrowheads="1"/>
          </p:cNvSpPr>
          <p:nvPr/>
        </p:nvSpPr>
        <p:spPr bwMode="auto">
          <a:xfrm>
            <a:off x="4575738" y="660703"/>
            <a:ext cx="1965148" cy="123111"/>
          </a:xfrm>
          <a:prstGeom prst="rect">
            <a:avLst/>
          </a:prstGeom>
          <a:noFill/>
          <a:ln w="12700">
            <a:noFill/>
            <a:miter lim="800000"/>
            <a:headEnd/>
            <a:tailEnd/>
          </a:ln>
        </p:spPr>
        <p:txBody>
          <a:bodyPr lIns="0" tIns="0" rIns="0" bIns="0" anchor="b">
            <a:spAutoFit/>
          </a:bodyPr>
          <a:lstStyle/>
          <a:p>
            <a:pPr algn="r" defTabSz="949325" eaLnBrk="0" hangingPunct="0"/>
            <a:r>
              <a:rPr lang="en-GB" altLang="fr-FR" sz="800">
                <a:solidFill>
                  <a:srgbClr val="000000"/>
                </a:solidFill>
                <a:latin typeface="Arial" charset="0"/>
              </a:rPr>
              <a:t>SW-GSG01-98-12-09-FL-COLOR</a:t>
            </a:r>
          </a:p>
        </p:txBody>
      </p:sp>
      <p:sp>
        <p:nvSpPr>
          <p:cNvPr id="36869" name="Rectangle 4"/>
          <p:cNvSpPr>
            <a:spLocks noGrp="1" noRot="1" noChangeAspect="1" noChangeArrowheads="1" noTextEdit="1"/>
          </p:cNvSpPr>
          <p:nvPr>
            <p:ph type="sldImg"/>
          </p:nvPr>
        </p:nvSpPr>
        <p:spPr>
          <a:xfrm>
            <a:off x="1208088" y="695325"/>
            <a:ext cx="4454525" cy="3340100"/>
          </a:xfrm>
          <a:ln>
            <a:noFill/>
          </a:ln>
        </p:spPr>
      </p:sp>
      <p:sp>
        <p:nvSpPr>
          <p:cNvPr id="36870" name="Rectangle 5"/>
          <p:cNvSpPr>
            <a:spLocks noGrp="1" noChangeArrowheads="1"/>
          </p:cNvSpPr>
          <p:nvPr>
            <p:ph type="body" idx="1"/>
          </p:nvPr>
        </p:nvSpPr>
        <p:spPr>
          <a:xfrm>
            <a:off x="1545533" y="840845"/>
            <a:ext cx="4618980" cy="184666"/>
          </a:xfrm>
          <a:noFill/>
          <a:ln/>
        </p:spPr>
        <p:txBody>
          <a:bodyPr lIns="0" tIns="0" rIns="0" bIns="0">
            <a:spAutoFit/>
          </a:bodyPr>
          <a:lstStyle/>
          <a:p>
            <a:endParaRPr lang="fr-FR" altLang="fr-FR" smtClean="0"/>
          </a:p>
        </p:txBody>
      </p:sp>
    </p:spTree>
    <p:extLst>
      <p:ext uri="{BB962C8B-B14F-4D97-AF65-F5344CB8AC3E}">
        <p14:creationId xmlns="" xmlns:p14="http://schemas.microsoft.com/office/powerpoint/2010/main" val="1893815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51A4B22-3713-4498-8EC5-C21850A88F58}" type="slidenum">
              <a:rPr lang="en-GB" altLang="fr-FR" smtClean="0">
                <a:solidFill>
                  <a:srgbClr val="000000"/>
                </a:solidFill>
                <a:cs typeface="Arial" charset="0"/>
              </a:rPr>
              <a:pPr/>
              <a:t>9</a:t>
            </a:fld>
            <a:endParaRPr lang="en-GB" altLang="fr-FR" smtClean="0">
              <a:solidFill>
                <a:srgbClr val="000000"/>
              </a:solidFill>
              <a:cs typeface="Arial" charset="0"/>
            </a:endParaRPr>
          </a:p>
        </p:txBody>
      </p:sp>
      <p:sp>
        <p:nvSpPr>
          <p:cNvPr id="36867" name="Rectangle 2"/>
          <p:cNvSpPr>
            <a:spLocks noChangeArrowheads="1"/>
          </p:cNvSpPr>
          <p:nvPr/>
        </p:nvSpPr>
        <p:spPr bwMode="auto">
          <a:xfrm>
            <a:off x="6279827" y="8751055"/>
            <a:ext cx="408404" cy="138499"/>
          </a:xfrm>
          <a:prstGeom prst="rect">
            <a:avLst/>
          </a:prstGeom>
          <a:noFill/>
          <a:ln w="12700">
            <a:noFill/>
            <a:miter lim="800000"/>
            <a:headEnd/>
            <a:tailEnd/>
          </a:ln>
        </p:spPr>
        <p:txBody>
          <a:bodyPr lIns="0" tIns="0" rIns="0" bIns="0" anchor="b">
            <a:spAutoFit/>
          </a:bodyPr>
          <a:lstStyle/>
          <a:p>
            <a:pPr algn="r" defTabSz="949325" eaLnBrk="0" hangingPunct="0"/>
            <a:r>
              <a:rPr lang="en-GB" altLang="fr-FR" sz="900">
                <a:solidFill>
                  <a:srgbClr val="000000"/>
                </a:solidFill>
                <a:latin typeface="Arial" charset="0"/>
              </a:rPr>
              <a:t>1</a:t>
            </a:r>
          </a:p>
        </p:txBody>
      </p:sp>
      <p:sp>
        <p:nvSpPr>
          <p:cNvPr id="36868" name="Rectangle 3"/>
          <p:cNvSpPr>
            <a:spLocks noChangeArrowheads="1"/>
          </p:cNvSpPr>
          <p:nvPr/>
        </p:nvSpPr>
        <p:spPr bwMode="auto">
          <a:xfrm>
            <a:off x="4575738" y="660703"/>
            <a:ext cx="1965148" cy="123111"/>
          </a:xfrm>
          <a:prstGeom prst="rect">
            <a:avLst/>
          </a:prstGeom>
          <a:noFill/>
          <a:ln w="12700">
            <a:noFill/>
            <a:miter lim="800000"/>
            <a:headEnd/>
            <a:tailEnd/>
          </a:ln>
        </p:spPr>
        <p:txBody>
          <a:bodyPr lIns="0" tIns="0" rIns="0" bIns="0" anchor="b">
            <a:spAutoFit/>
          </a:bodyPr>
          <a:lstStyle/>
          <a:p>
            <a:pPr algn="r" defTabSz="949325" eaLnBrk="0" hangingPunct="0"/>
            <a:r>
              <a:rPr lang="en-GB" altLang="fr-FR" sz="800">
                <a:solidFill>
                  <a:srgbClr val="000000"/>
                </a:solidFill>
                <a:latin typeface="Arial" charset="0"/>
              </a:rPr>
              <a:t>SW-GSG01-98-12-09-FL-COLOR</a:t>
            </a:r>
          </a:p>
        </p:txBody>
      </p:sp>
      <p:sp>
        <p:nvSpPr>
          <p:cNvPr id="36869" name="Rectangle 4"/>
          <p:cNvSpPr>
            <a:spLocks noGrp="1" noRot="1" noChangeAspect="1" noChangeArrowheads="1" noTextEdit="1"/>
          </p:cNvSpPr>
          <p:nvPr>
            <p:ph type="sldImg"/>
          </p:nvPr>
        </p:nvSpPr>
        <p:spPr>
          <a:xfrm>
            <a:off x="1208088" y="695325"/>
            <a:ext cx="4454525" cy="3340100"/>
          </a:xfrm>
          <a:ln>
            <a:noFill/>
          </a:ln>
        </p:spPr>
      </p:sp>
      <p:sp>
        <p:nvSpPr>
          <p:cNvPr id="36870" name="Rectangle 5"/>
          <p:cNvSpPr>
            <a:spLocks noGrp="1" noChangeArrowheads="1"/>
          </p:cNvSpPr>
          <p:nvPr>
            <p:ph type="body" idx="1"/>
          </p:nvPr>
        </p:nvSpPr>
        <p:spPr>
          <a:xfrm>
            <a:off x="1545533" y="840845"/>
            <a:ext cx="4618980" cy="184666"/>
          </a:xfrm>
          <a:noFill/>
          <a:ln/>
        </p:spPr>
        <p:txBody>
          <a:bodyPr lIns="0" tIns="0" rIns="0" bIns="0">
            <a:spAutoFit/>
          </a:bodyPr>
          <a:lstStyle/>
          <a:p>
            <a:endParaRPr lang="fr-FR" altLang="fr-FR" smtClean="0"/>
          </a:p>
        </p:txBody>
      </p:sp>
    </p:spTree>
    <p:extLst>
      <p:ext uri="{BB962C8B-B14F-4D97-AF65-F5344CB8AC3E}">
        <p14:creationId xmlns="" xmlns:p14="http://schemas.microsoft.com/office/powerpoint/2010/main" val="18938155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dirty="0" smtClean="0"/>
              <a:t>Cliquez pour modifier le style du titre</a:t>
            </a:r>
            <a:endParaRPr lang="fr-FR" dirty="0"/>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grpSp>
        <p:nvGrpSpPr>
          <p:cNvPr id="7" name="Group 6"/>
          <p:cNvGrpSpPr/>
          <p:nvPr userDrawn="1"/>
        </p:nvGrpSpPr>
        <p:grpSpPr>
          <a:xfrm>
            <a:off x="0" y="-24"/>
            <a:ext cx="9144000" cy="762000"/>
            <a:chOff x="0" y="-24"/>
            <a:chExt cx="9144000" cy="762000"/>
          </a:xfrm>
        </p:grpSpPr>
        <p:sp>
          <p:nvSpPr>
            <p:cNvPr id="8"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9" name="Image 16"/>
            <p:cNvPicPr/>
            <p:nvPr/>
          </p:nvPicPr>
          <p:blipFill>
            <a:blip r:embed="rId2"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10" name="Picture 10"/>
            <p:cNvPicPr>
              <a:picLocks noChangeAspect="1" noChangeArrowheads="1"/>
            </p:cNvPicPr>
            <p:nvPr/>
          </p:nvPicPr>
          <p:blipFill>
            <a:blip r:embed="rId3" cstate="print"/>
            <a:srcRect/>
            <a:stretch>
              <a:fillRect/>
            </a:stretch>
          </p:blipFill>
          <p:spPr bwMode="auto">
            <a:xfrm>
              <a:off x="142844" y="39928"/>
              <a:ext cx="1037392" cy="602990"/>
            </a:xfrm>
            <a:prstGeom prst="rect">
              <a:avLst/>
            </a:prstGeom>
            <a:noFill/>
            <a:ln w="9525" algn="in">
              <a:noFill/>
              <a:miter lim="800000"/>
              <a:headEnd/>
              <a:tailEnd/>
            </a:ln>
          </p:spPr>
        </p:pic>
        <p:pic>
          <p:nvPicPr>
            <p:cNvPr id="11" name="Picture 9"/>
            <p:cNvPicPr>
              <a:picLocks noChangeAspect="1" noChangeArrowheads="1"/>
            </p:cNvPicPr>
            <p:nvPr/>
          </p:nvPicPr>
          <p:blipFill>
            <a:blip r:embed="rId4" cstate="print"/>
            <a:srcRect r="-1"/>
            <a:stretch>
              <a:fillRect/>
            </a:stretch>
          </p:blipFill>
          <p:spPr bwMode="auto">
            <a:xfrm>
              <a:off x="2803139" y="52369"/>
              <a:ext cx="840167" cy="661987"/>
            </a:xfrm>
            <a:prstGeom prst="rect">
              <a:avLst/>
            </a:prstGeom>
            <a:noFill/>
            <a:ln w="9525" algn="in">
              <a:noFill/>
              <a:miter lim="800000"/>
              <a:headEnd/>
              <a:tailEnd/>
            </a:ln>
          </p:spPr>
        </p:pic>
        <p:pic>
          <p:nvPicPr>
            <p:cNvPr id="12" name="Picture 8"/>
            <p:cNvPicPr>
              <a:picLocks noChangeAspect="1" noChangeArrowheads="1"/>
            </p:cNvPicPr>
            <p:nvPr/>
          </p:nvPicPr>
          <p:blipFill>
            <a:blip r:embed="rId5" cstate="print"/>
            <a:srcRect/>
            <a:stretch>
              <a:fillRect/>
            </a:stretch>
          </p:blipFill>
          <p:spPr bwMode="auto">
            <a:xfrm>
              <a:off x="5572132" y="111366"/>
              <a:ext cx="1002574" cy="602990"/>
            </a:xfrm>
            <a:prstGeom prst="rect">
              <a:avLst/>
            </a:prstGeom>
            <a:noFill/>
            <a:ln w="9525" algn="in">
              <a:noFill/>
              <a:miter lim="800000"/>
              <a:headEnd/>
              <a:tailEnd/>
            </a:ln>
          </p:spPr>
        </p:pic>
      </p:grpSp>
      <p:sp>
        <p:nvSpPr>
          <p:cNvPr id="13" name="ZoneTexte 15"/>
          <p:cNvSpPr txBox="1"/>
          <p:nvPr userDrawn="1"/>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du Parti de </a:t>
            </a:r>
            <a:r>
              <a:rPr lang="fr-FR" sz="1200" b="1" dirty="0" err="1" smtClean="0"/>
              <a:t>Bonanjo</a:t>
            </a:r>
            <a:r>
              <a:rPr lang="fr-FR" sz="1200" b="1" dirty="0" smtClean="0"/>
              <a:t> à Douala</a:t>
            </a:r>
            <a:r>
              <a:rPr lang="fr-FR" sz="1200" dirty="0" smtClean="0"/>
              <a:t>)</a:t>
            </a:r>
            <a:endParaRPr lang="fr-FR" sz="12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1899139" y="381000"/>
            <a:ext cx="6611815"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3" name="Group 2"/>
          <p:cNvGrpSpPr/>
          <p:nvPr userDrawn="1"/>
        </p:nvGrpSpPr>
        <p:grpSpPr>
          <a:xfrm>
            <a:off x="0" y="-24"/>
            <a:ext cx="9144000" cy="762000"/>
            <a:chOff x="0" y="-24"/>
            <a:chExt cx="9144000" cy="762000"/>
          </a:xfrm>
        </p:grpSpPr>
        <p:sp>
          <p:nvSpPr>
            <p:cNvPr id="4"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5" name="Image 16"/>
            <p:cNvPicPr/>
            <p:nvPr/>
          </p:nvPicPr>
          <p:blipFill>
            <a:blip r:embed="rId2"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6" name="Picture 10"/>
            <p:cNvPicPr>
              <a:picLocks noChangeAspect="1" noChangeArrowheads="1"/>
            </p:cNvPicPr>
            <p:nvPr/>
          </p:nvPicPr>
          <p:blipFill>
            <a:blip r:embed="rId3" cstate="print"/>
            <a:srcRect/>
            <a:stretch>
              <a:fillRect/>
            </a:stretch>
          </p:blipFill>
          <p:spPr bwMode="auto">
            <a:xfrm>
              <a:off x="142844" y="39928"/>
              <a:ext cx="1037392" cy="602990"/>
            </a:xfrm>
            <a:prstGeom prst="rect">
              <a:avLst/>
            </a:prstGeom>
            <a:noFill/>
            <a:ln w="9525" algn="in">
              <a:noFill/>
              <a:miter lim="800000"/>
              <a:headEnd/>
              <a:tailEnd/>
            </a:ln>
          </p:spPr>
        </p:pic>
        <p:pic>
          <p:nvPicPr>
            <p:cNvPr id="7" name="Picture 9"/>
            <p:cNvPicPr>
              <a:picLocks noChangeAspect="1" noChangeArrowheads="1"/>
            </p:cNvPicPr>
            <p:nvPr/>
          </p:nvPicPr>
          <p:blipFill>
            <a:blip r:embed="rId4" cstate="print"/>
            <a:srcRect r="-1"/>
            <a:stretch>
              <a:fillRect/>
            </a:stretch>
          </p:blipFill>
          <p:spPr bwMode="auto">
            <a:xfrm>
              <a:off x="2803139" y="52369"/>
              <a:ext cx="840167" cy="661987"/>
            </a:xfrm>
            <a:prstGeom prst="rect">
              <a:avLst/>
            </a:prstGeom>
            <a:noFill/>
            <a:ln w="9525" algn="in">
              <a:noFill/>
              <a:miter lim="800000"/>
              <a:headEnd/>
              <a:tailEnd/>
            </a:ln>
          </p:spPr>
        </p:pic>
        <p:pic>
          <p:nvPicPr>
            <p:cNvPr id="8" name="Picture 8"/>
            <p:cNvPicPr>
              <a:picLocks noChangeAspect="1" noChangeArrowheads="1"/>
            </p:cNvPicPr>
            <p:nvPr/>
          </p:nvPicPr>
          <p:blipFill>
            <a:blip r:embed="rId5" cstate="print"/>
            <a:srcRect/>
            <a:stretch>
              <a:fillRect/>
            </a:stretch>
          </p:blipFill>
          <p:spPr bwMode="auto">
            <a:xfrm>
              <a:off x="5572132" y="111366"/>
              <a:ext cx="1002574" cy="602990"/>
            </a:xfrm>
            <a:prstGeom prst="rect">
              <a:avLst/>
            </a:prstGeom>
            <a:noFill/>
            <a:ln w="9525" algn="in">
              <a:noFill/>
              <a:miter lim="800000"/>
              <a:headEnd/>
              <a:tailEnd/>
            </a:ln>
          </p:spPr>
        </p:pic>
      </p:grpSp>
      <p:sp>
        <p:nvSpPr>
          <p:cNvPr id="9" name="ZoneTexte 15"/>
          <p:cNvSpPr txBox="1"/>
          <p:nvPr userDrawn="1"/>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du Parti de </a:t>
            </a:r>
            <a:r>
              <a:rPr lang="fr-FR" sz="1200" b="1" dirty="0" err="1" smtClean="0"/>
              <a:t>Bonanjo</a:t>
            </a:r>
            <a:r>
              <a:rPr lang="fr-FR" sz="1200" b="1" dirty="0" smtClean="0"/>
              <a:t> à Douala</a:t>
            </a:r>
            <a:r>
              <a:rPr lang="fr-FR" sz="1200" dirty="0" smtClean="0"/>
              <a:t>)</a:t>
            </a:r>
            <a:endParaRPr lang="fr-FR" sz="1200" dirty="0"/>
          </a:p>
        </p:txBody>
      </p:sp>
      <p:sp>
        <p:nvSpPr>
          <p:cNvPr id="10" name="Rectangle 5"/>
          <p:cNvSpPr>
            <a:spLocks noChangeArrowheads="1"/>
          </p:cNvSpPr>
          <p:nvPr userDrawn="1"/>
        </p:nvSpPr>
        <p:spPr bwMode="auto">
          <a:xfrm>
            <a:off x="323528" y="831304"/>
            <a:ext cx="8352928" cy="5334000"/>
          </a:xfrm>
          <a:prstGeom prst="rect">
            <a:avLst/>
          </a:prstGeom>
          <a:solidFill>
            <a:schemeClr val="tx2">
              <a:lumMod val="40000"/>
              <a:lumOff val="60000"/>
            </a:schemeClr>
          </a:solidFill>
          <a:ln w="9525">
            <a:noFill/>
            <a:miter lim="800000"/>
            <a:headEnd/>
            <a:tailEnd/>
          </a:ln>
        </p:spPr>
        <p:txBody>
          <a:bodyPr wrap="none" anchor="ctr"/>
          <a:lstStyle/>
          <a:p>
            <a:endParaRPr lang="fr-FR" dirty="0">
              <a:latin typeface="Calibri" pitchFamily="34" charset="0"/>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Cliquez pour modifier le style du titre</a:t>
            </a:r>
            <a:endParaRPr lang="fr-FR" dirty="0"/>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grpSp>
        <p:nvGrpSpPr>
          <p:cNvPr id="7" name="Group 6"/>
          <p:cNvGrpSpPr/>
          <p:nvPr userDrawn="1"/>
        </p:nvGrpSpPr>
        <p:grpSpPr>
          <a:xfrm>
            <a:off x="0" y="-24"/>
            <a:ext cx="9144000" cy="762000"/>
            <a:chOff x="0" y="-24"/>
            <a:chExt cx="9144000" cy="762000"/>
          </a:xfrm>
        </p:grpSpPr>
        <p:sp>
          <p:nvSpPr>
            <p:cNvPr id="8"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9" name="Image 16"/>
            <p:cNvPicPr/>
            <p:nvPr/>
          </p:nvPicPr>
          <p:blipFill>
            <a:blip r:embed="rId2"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10" name="Picture 10"/>
            <p:cNvPicPr>
              <a:picLocks noChangeAspect="1" noChangeArrowheads="1"/>
            </p:cNvPicPr>
            <p:nvPr/>
          </p:nvPicPr>
          <p:blipFill>
            <a:blip r:embed="rId3" cstate="print"/>
            <a:srcRect/>
            <a:stretch>
              <a:fillRect/>
            </a:stretch>
          </p:blipFill>
          <p:spPr bwMode="auto">
            <a:xfrm>
              <a:off x="142844" y="39928"/>
              <a:ext cx="1037392" cy="602990"/>
            </a:xfrm>
            <a:prstGeom prst="rect">
              <a:avLst/>
            </a:prstGeom>
            <a:noFill/>
            <a:ln w="9525" algn="in">
              <a:noFill/>
              <a:miter lim="800000"/>
              <a:headEnd/>
              <a:tailEnd/>
            </a:ln>
          </p:spPr>
        </p:pic>
        <p:pic>
          <p:nvPicPr>
            <p:cNvPr id="11" name="Picture 9"/>
            <p:cNvPicPr>
              <a:picLocks noChangeAspect="1" noChangeArrowheads="1"/>
            </p:cNvPicPr>
            <p:nvPr/>
          </p:nvPicPr>
          <p:blipFill>
            <a:blip r:embed="rId4" cstate="print"/>
            <a:srcRect r="-1"/>
            <a:stretch>
              <a:fillRect/>
            </a:stretch>
          </p:blipFill>
          <p:spPr bwMode="auto">
            <a:xfrm>
              <a:off x="2803139" y="52369"/>
              <a:ext cx="840167" cy="661987"/>
            </a:xfrm>
            <a:prstGeom prst="rect">
              <a:avLst/>
            </a:prstGeom>
            <a:noFill/>
            <a:ln w="9525" algn="in">
              <a:noFill/>
              <a:miter lim="800000"/>
              <a:headEnd/>
              <a:tailEnd/>
            </a:ln>
          </p:spPr>
        </p:pic>
        <p:pic>
          <p:nvPicPr>
            <p:cNvPr id="12" name="Picture 8"/>
            <p:cNvPicPr>
              <a:picLocks noChangeAspect="1" noChangeArrowheads="1"/>
            </p:cNvPicPr>
            <p:nvPr/>
          </p:nvPicPr>
          <p:blipFill>
            <a:blip r:embed="rId5" cstate="print"/>
            <a:srcRect/>
            <a:stretch>
              <a:fillRect/>
            </a:stretch>
          </p:blipFill>
          <p:spPr bwMode="auto">
            <a:xfrm>
              <a:off x="5572132" y="111366"/>
              <a:ext cx="1002574" cy="602990"/>
            </a:xfrm>
            <a:prstGeom prst="rect">
              <a:avLst/>
            </a:prstGeom>
            <a:noFill/>
            <a:ln w="9525" algn="in">
              <a:noFill/>
              <a:miter lim="800000"/>
              <a:headEnd/>
              <a:tailEnd/>
            </a:ln>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8D4163CF-59F5-4678-8491-B5F56D5D951E}" type="slidenum">
              <a:rPr lang="fr-FR" smtClean="0"/>
              <a:pPr/>
              <a:t>‹N°›</a:t>
            </a:fld>
            <a:endParaRPr lang="fr-FR"/>
          </a:p>
        </p:txBody>
      </p:sp>
      <p:grpSp>
        <p:nvGrpSpPr>
          <p:cNvPr id="7" name="Group 6"/>
          <p:cNvGrpSpPr/>
          <p:nvPr userDrawn="1"/>
        </p:nvGrpSpPr>
        <p:grpSpPr>
          <a:xfrm>
            <a:off x="0" y="-24"/>
            <a:ext cx="9144000" cy="762000"/>
            <a:chOff x="0" y="-24"/>
            <a:chExt cx="9144000" cy="762000"/>
          </a:xfrm>
        </p:grpSpPr>
        <p:sp>
          <p:nvSpPr>
            <p:cNvPr id="8"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9" name="Image 16"/>
            <p:cNvPicPr/>
            <p:nvPr/>
          </p:nvPicPr>
          <p:blipFill>
            <a:blip r:embed="rId2"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10" name="Picture 10"/>
            <p:cNvPicPr>
              <a:picLocks noChangeAspect="1" noChangeArrowheads="1"/>
            </p:cNvPicPr>
            <p:nvPr/>
          </p:nvPicPr>
          <p:blipFill>
            <a:blip r:embed="rId3" cstate="print"/>
            <a:srcRect/>
            <a:stretch>
              <a:fillRect/>
            </a:stretch>
          </p:blipFill>
          <p:spPr bwMode="auto">
            <a:xfrm>
              <a:off x="142844" y="39928"/>
              <a:ext cx="1037392" cy="602990"/>
            </a:xfrm>
            <a:prstGeom prst="rect">
              <a:avLst/>
            </a:prstGeom>
            <a:noFill/>
            <a:ln w="9525" algn="in">
              <a:noFill/>
              <a:miter lim="800000"/>
              <a:headEnd/>
              <a:tailEnd/>
            </a:ln>
          </p:spPr>
        </p:pic>
        <p:pic>
          <p:nvPicPr>
            <p:cNvPr id="11" name="Picture 9"/>
            <p:cNvPicPr>
              <a:picLocks noChangeAspect="1" noChangeArrowheads="1"/>
            </p:cNvPicPr>
            <p:nvPr/>
          </p:nvPicPr>
          <p:blipFill>
            <a:blip r:embed="rId4" cstate="print"/>
            <a:srcRect r="-1"/>
            <a:stretch>
              <a:fillRect/>
            </a:stretch>
          </p:blipFill>
          <p:spPr bwMode="auto">
            <a:xfrm>
              <a:off x="2803139" y="52369"/>
              <a:ext cx="840167" cy="661987"/>
            </a:xfrm>
            <a:prstGeom prst="rect">
              <a:avLst/>
            </a:prstGeom>
            <a:noFill/>
            <a:ln w="9525" algn="in">
              <a:noFill/>
              <a:miter lim="800000"/>
              <a:headEnd/>
              <a:tailEnd/>
            </a:ln>
          </p:spPr>
        </p:pic>
        <p:pic>
          <p:nvPicPr>
            <p:cNvPr id="12" name="Picture 8"/>
            <p:cNvPicPr>
              <a:picLocks noChangeAspect="1" noChangeArrowheads="1"/>
            </p:cNvPicPr>
            <p:nvPr/>
          </p:nvPicPr>
          <p:blipFill>
            <a:blip r:embed="rId5" cstate="print"/>
            <a:srcRect/>
            <a:stretch>
              <a:fillRect/>
            </a:stretch>
          </p:blipFill>
          <p:spPr bwMode="auto">
            <a:xfrm>
              <a:off x="5572132" y="111366"/>
              <a:ext cx="1002574" cy="602990"/>
            </a:xfrm>
            <a:prstGeom prst="rect">
              <a:avLst/>
            </a:prstGeom>
            <a:noFill/>
            <a:ln w="9525" algn="in">
              <a:noFill/>
              <a:miter lim="800000"/>
              <a:headEnd/>
              <a:tailEnd/>
            </a:ln>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D4163CF-59F5-4678-8491-B5F56D5D951E}" type="slidenum">
              <a:rPr lang="fr-FR" smtClean="0"/>
              <a:pPr/>
              <a:t>‹N°›</a:t>
            </a:fld>
            <a:endParaRPr lang="fr-FR"/>
          </a:p>
        </p:txBody>
      </p:sp>
      <p:grpSp>
        <p:nvGrpSpPr>
          <p:cNvPr id="8" name="Group 7"/>
          <p:cNvGrpSpPr/>
          <p:nvPr userDrawn="1"/>
        </p:nvGrpSpPr>
        <p:grpSpPr>
          <a:xfrm>
            <a:off x="0" y="-24"/>
            <a:ext cx="9144000" cy="762000"/>
            <a:chOff x="0" y="-24"/>
            <a:chExt cx="9144000" cy="762000"/>
          </a:xfrm>
        </p:grpSpPr>
        <p:sp>
          <p:nvSpPr>
            <p:cNvPr id="9"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10" name="Image 16"/>
            <p:cNvPicPr/>
            <p:nvPr/>
          </p:nvPicPr>
          <p:blipFill>
            <a:blip r:embed="rId2"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3" cstate="print"/>
            <a:srcRect/>
            <a:stretch>
              <a:fillRect/>
            </a:stretch>
          </p:blipFill>
          <p:spPr bwMode="auto">
            <a:xfrm>
              <a:off x="142844" y="39928"/>
              <a:ext cx="1037392" cy="602990"/>
            </a:xfrm>
            <a:prstGeom prst="rect">
              <a:avLst/>
            </a:prstGeom>
            <a:noFill/>
            <a:ln w="9525" algn="in">
              <a:noFill/>
              <a:miter lim="800000"/>
              <a:headEnd/>
              <a:tailEnd/>
            </a:ln>
          </p:spPr>
        </p:pic>
        <p:pic>
          <p:nvPicPr>
            <p:cNvPr id="12" name="Picture 9"/>
            <p:cNvPicPr>
              <a:picLocks noChangeAspect="1" noChangeArrowheads="1"/>
            </p:cNvPicPr>
            <p:nvPr/>
          </p:nvPicPr>
          <p:blipFill>
            <a:blip r:embed="rId4" cstate="print"/>
            <a:srcRect r="-1"/>
            <a:stretch>
              <a:fillRect/>
            </a:stretch>
          </p:blipFill>
          <p:spPr bwMode="auto">
            <a:xfrm>
              <a:off x="2803139" y="52369"/>
              <a:ext cx="840167" cy="661987"/>
            </a:xfrm>
            <a:prstGeom prst="rect">
              <a:avLst/>
            </a:prstGeom>
            <a:noFill/>
            <a:ln w="9525" algn="in">
              <a:noFill/>
              <a:miter lim="800000"/>
              <a:headEnd/>
              <a:tailEnd/>
            </a:ln>
          </p:spPr>
        </p:pic>
        <p:pic>
          <p:nvPicPr>
            <p:cNvPr id="13" name="Picture 8"/>
            <p:cNvPicPr>
              <a:picLocks noChangeAspect="1" noChangeArrowheads="1"/>
            </p:cNvPicPr>
            <p:nvPr/>
          </p:nvPicPr>
          <p:blipFill>
            <a:blip r:embed="rId5" cstate="print"/>
            <a:srcRect/>
            <a:stretch>
              <a:fillRect/>
            </a:stretch>
          </p:blipFill>
          <p:spPr bwMode="auto">
            <a:xfrm>
              <a:off x="5572132" y="111366"/>
              <a:ext cx="1002574" cy="602990"/>
            </a:xfrm>
            <a:prstGeom prst="rect">
              <a:avLst/>
            </a:prstGeom>
            <a:noFill/>
            <a:ln w="9525" algn="in">
              <a:noFill/>
              <a:miter lim="800000"/>
              <a:headEnd/>
              <a:tailEnd/>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dirty="0" smtClean="0"/>
              <a:t>Cliquez pour modifier le style du titre</a:t>
            </a:r>
            <a:endParaRPr lang="fr-FR" dirty="0"/>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8D4163CF-59F5-4678-8491-B5F56D5D951E}" type="slidenum">
              <a:rPr lang="fr-FR" smtClean="0"/>
              <a:pPr/>
              <a:t>‹N°›</a:t>
            </a:fld>
            <a:endParaRPr lang="fr-FR"/>
          </a:p>
        </p:txBody>
      </p:sp>
      <p:grpSp>
        <p:nvGrpSpPr>
          <p:cNvPr id="10" name="Group 9"/>
          <p:cNvGrpSpPr/>
          <p:nvPr userDrawn="1"/>
        </p:nvGrpSpPr>
        <p:grpSpPr>
          <a:xfrm>
            <a:off x="0" y="-24"/>
            <a:ext cx="9144000" cy="762000"/>
            <a:chOff x="0" y="-24"/>
            <a:chExt cx="9144000" cy="762000"/>
          </a:xfrm>
        </p:grpSpPr>
        <p:sp>
          <p:nvSpPr>
            <p:cNvPr id="11"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12" name="Image 16"/>
            <p:cNvPicPr/>
            <p:nvPr/>
          </p:nvPicPr>
          <p:blipFill>
            <a:blip r:embed="rId2"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13" name="Picture 10"/>
            <p:cNvPicPr>
              <a:picLocks noChangeAspect="1" noChangeArrowheads="1"/>
            </p:cNvPicPr>
            <p:nvPr/>
          </p:nvPicPr>
          <p:blipFill>
            <a:blip r:embed="rId3" cstate="print"/>
            <a:srcRect/>
            <a:stretch>
              <a:fillRect/>
            </a:stretch>
          </p:blipFill>
          <p:spPr bwMode="auto">
            <a:xfrm>
              <a:off x="142844" y="39928"/>
              <a:ext cx="1037392" cy="602990"/>
            </a:xfrm>
            <a:prstGeom prst="rect">
              <a:avLst/>
            </a:prstGeom>
            <a:noFill/>
            <a:ln w="9525" algn="in">
              <a:noFill/>
              <a:miter lim="800000"/>
              <a:headEnd/>
              <a:tailEnd/>
            </a:ln>
          </p:spPr>
        </p:pic>
        <p:pic>
          <p:nvPicPr>
            <p:cNvPr id="14" name="Picture 9"/>
            <p:cNvPicPr>
              <a:picLocks noChangeAspect="1" noChangeArrowheads="1"/>
            </p:cNvPicPr>
            <p:nvPr/>
          </p:nvPicPr>
          <p:blipFill>
            <a:blip r:embed="rId4" cstate="print"/>
            <a:srcRect r="-1"/>
            <a:stretch>
              <a:fillRect/>
            </a:stretch>
          </p:blipFill>
          <p:spPr bwMode="auto">
            <a:xfrm>
              <a:off x="2803139" y="52369"/>
              <a:ext cx="840167" cy="661987"/>
            </a:xfrm>
            <a:prstGeom prst="rect">
              <a:avLst/>
            </a:prstGeom>
            <a:noFill/>
            <a:ln w="9525" algn="in">
              <a:noFill/>
              <a:miter lim="800000"/>
              <a:headEnd/>
              <a:tailEnd/>
            </a:ln>
          </p:spPr>
        </p:pic>
        <p:pic>
          <p:nvPicPr>
            <p:cNvPr id="15" name="Picture 8"/>
            <p:cNvPicPr>
              <a:picLocks noChangeAspect="1" noChangeArrowheads="1"/>
            </p:cNvPicPr>
            <p:nvPr/>
          </p:nvPicPr>
          <p:blipFill>
            <a:blip r:embed="rId5" cstate="print"/>
            <a:srcRect/>
            <a:stretch>
              <a:fillRect/>
            </a:stretch>
          </p:blipFill>
          <p:spPr bwMode="auto">
            <a:xfrm>
              <a:off x="5572132" y="111366"/>
              <a:ext cx="1002574" cy="602990"/>
            </a:xfrm>
            <a:prstGeom prst="rect">
              <a:avLst/>
            </a:prstGeom>
            <a:noFill/>
            <a:ln w="9525" algn="in">
              <a:noFill/>
              <a:miter lim="800000"/>
              <a:headEnd/>
              <a:tailEnd/>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8D4163CF-59F5-4678-8491-B5F56D5D951E}" type="slidenum">
              <a:rPr lang="fr-FR" smtClean="0"/>
              <a:pPr/>
              <a:t>‹N°›</a:t>
            </a:fld>
            <a:endParaRPr lang="fr-FR"/>
          </a:p>
        </p:txBody>
      </p:sp>
      <p:grpSp>
        <p:nvGrpSpPr>
          <p:cNvPr id="6" name="Group 5"/>
          <p:cNvGrpSpPr/>
          <p:nvPr userDrawn="1"/>
        </p:nvGrpSpPr>
        <p:grpSpPr>
          <a:xfrm>
            <a:off x="0" y="-24"/>
            <a:ext cx="9144000" cy="762000"/>
            <a:chOff x="0" y="-24"/>
            <a:chExt cx="9144000" cy="762000"/>
          </a:xfrm>
        </p:grpSpPr>
        <p:sp>
          <p:nvSpPr>
            <p:cNvPr id="7"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8" name="Image 16"/>
            <p:cNvPicPr/>
            <p:nvPr/>
          </p:nvPicPr>
          <p:blipFill>
            <a:blip r:embed="rId2"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9" name="Picture 10"/>
            <p:cNvPicPr>
              <a:picLocks noChangeAspect="1" noChangeArrowheads="1"/>
            </p:cNvPicPr>
            <p:nvPr/>
          </p:nvPicPr>
          <p:blipFill>
            <a:blip r:embed="rId3" cstate="print"/>
            <a:srcRect/>
            <a:stretch>
              <a:fillRect/>
            </a:stretch>
          </p:blipFill>
          <p:spPr bwMode="auto">
            <a:xfrm>
              <a:off x="142844" y="39928"/>
              <a:ext cx="1037392" cy="602990"/>
            </a:xfrm>
            <a:prstGeom prst="rect">
              <a:avLst/>
            </a:prstGeom>
            <a:noFill/>
            <a:ln w="9525" algn="in">
              <a:noFill/>
              <a:miter lim="800000"/>
              <a:headEnd/>
              <a:tailEnd/>
            </a:ln>
          </p:spPr>
        </p:pic>
        <p:pic>
          <p:nvPicPr>
            <p:cNvPr id="10" name="Picture 9"/>
            <p:cNvPicPr>
              <a:picLocks noChangeAspect="1" noChangeArrowheads="1"/>
            </p:cNvPicPr>
            <p:nvPr/>
          </p:nvPicPr>
          <p:blipFill>
            <a:blip r:embed="rId4" cstate="print"/>
            <a:srcRect r="-1"/>
            <a:stretch>
              <a:fillRect/>
            </a:stretch>
          </p:blipFill>
          <p:spPr bwMode="auto">
            <a:xfrm>
              <a:off x="2803139" y="52369"/>
              <a:ext cx="840167" cy="661987"/>
            </a:xfrm>
            <a:prstGeom prst="rect">
              <a:avLst/>
            </a:prstGeom>
            <a:noFill/>
            <a:ln w="9525" algn="in">
              <a:noFill/>
              <a:miter lim="800000"/>
              <a:headEnd/>
              <a:tailEnd/>
            </a:ln>
          </p:spPr>
        </p:pic>
        <p:pic>
          <p:nvPicPr>
            <p:cNvPr id="11" name="Picture 8"/>
            <p:cNvPicPr>
              <a:picLocks noChangeAspect="1" noChangeArrowheads="1"/>
            </p:cNvPicPr>
            <p:nvPr/>
          </p:nvPicPr>
          <p:blipFill>
            <a:blip r:embed="rId5" cstate="print"/>
            <a:srcRect/>
            <a:stretch>
              <a:fillRect/>
            </a:stretch>
          </p:blipFill>
          <p:spPr bwMode="auto">
            <a:xfrm>
              <a:off x="5572132" y="111366"/>
              <a:ext cx="1002574" cy="602990"/>
            </a:xfrm>
            <a:prstGeom prst="rect">
              <a:avLst/>
            </a:prstGeom>
            <a:noFill/>
            <a:ln w="9525" algn="in">
              <a:noFill/>
              <a:miter lim="800000"/>
              <a:headEnd/>
              <a:tailEnd/>
            </a:ln>
          </p:spPr>
        </p:pic>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8D4163CF-59F5-4678-8491-B5F56D5D951E}" type="slidenum">
              <a:rPr lang="fr-FR" smtClean="0"/>
              <a:pPr/>
              <a:t>‹N°›</a:t>
            </a:fld>
            <a:endParaRPr lang="fr-FR"/>
          </a:p>
        </p:txBody>
      </p:sp>
      <p:grpSp>
        <p:nvGrpSpPr>
          <p:cNvPr id="5" name="Group 4"/>
          <p:cNvGrpSpPr/>
          <p:nvPr userDrawn="1"/>
        </p:nvGrpSpPr>
        <p:grpSpPr>
          <a:xfrm>
            <a:off x="0" y="-24"/>
            <a:ext cx="9144000" cy="762000"/>
            <a:chOff x="0" y="-24"/>
            <a:chExt cx="9144000" cy="762000"/>
          </a:xfrm>
        </p:grpSpPr>
        <p:sp>
          <p:nvSpPr>
            <p:cNvPr id="6"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7" name="Image 16"/>
            <p:cNvPicPr/>
            <p:nvPr/>
          </p:nvPicPr>
          <p:blipFill>
            <a:blip r:embed="rId2"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8" name="Picture 10"/>
            <p:cNvPicPr>
              <a:picLocks noChangeAspect="1" noChangeArrowheads="1"/>
            </p:cNvPicPr>
            <p:nvPr/>
          </p:nvPicPr>
          <p:blipFill>
            <a:blip r:embed="rId3" cstate="print"/>
            <a:srcRect/>
            <a:stretch>
              <a:fillRect/>
            </a:stretch>
          </p:blipFill>
          <p:spPr bwMode="auto">
            <a:xfrm>
              <a:off x="142844" y="39928"/>
              <a:ext cx="1037392" cy="602990"/>
            </a:xfrm>
            <a:prstGeom prst="rect">
              <a:avLst/>
            </a:prstGeom>
            <a:noFill/>
            <a:ln w="9525" algn="in">
              <a:noFill/>
              <a:miter lim="800000"/>
              <a:headEnd/>
              <a:tailEnd/>
            </a:ln>
          </p:spPr>
        </p:pic>
        <p:pic>
          <p:nvPicPr>
            <p:cNvPr id="9" name="Picture 9"/>
            <p:cNvPicPr>
              <a:picLocks noChangeAspect="1" noChangeArrowheads="1"/>
            </p:cNvPicPr>
            <p:nvPr/>
          </p:nvPicPr>
          <p:blipFill>
            <a:blip r:embed="rId4" cstate="print"/>
            <a:srcRect r="-1"/>
            <a:stretch>
              <a:fillRect/>
            </a:stretch>
          </p:blipFill>
          <p:spPr bwMode="auto">
            <a:xfrm>
              <a:off x="2803139" y="52369"/>
              <a:ext cx="840167" cy="661987"/>
            </a:xfrm>
            <a:prstGeom prst="rect">
              <a:avLst/>
            </a:prstGeom>
            <a:noFill/>
            <a:ln w="9525" algn="in">
              <a:noFill/>
              <a:miter lim="800000"/>
              <a:headEnd/>
              <a:tailEnd/>
            </a:ln>
          </p:spPr>
        </p:pic>
        <p:pic>
          <p:nvPicPr>
            <p:cNvPr id="10" name="Picture 8"/>
            <p:cNvPicPr>
              <a:picLocks noChangeAspect="1" noChangeArrowheads="1"/>
            </p:cNvPicPr>
            <p:nvPr/>
          </p:nvPicPr>
          <p:blipFill>
            <a:blip r:embed="rId5" cstate="print"/>
            <a:srcRect/>
            <a:stretch>
              <a:fillRect/>
            </a:stretch>
          </p:blipFill>
          <p:spPr bwMode="auto">
            <a:xfrm>
              <a:off x="5572132" y="111366"/>
              <a:ext cx="1002574" cy="602990"/>
            </a:xfrm>
            <a:prstGeom prst="rect">
              <a:avLst/>
            </a:prstGeom>
            <a:noFill/>
            <a:ln w="9525" algn="in">
              <a:noFill/>
              <a:miter lim="800000"/>
              <a:headEnd/>
              <a:tailEnd/>
            </a:ln>
          </p:spPr>
        </p:pic>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D4163CF-59F5-4678-8491-B5F56D5D951E}" type="slidenum">
              <a:rPr lang="fr-FR" smtClean="0"/>
              <a:pPr/>
              <a:t>‹N°›</a:t>
            </a:fld>
            <a:endParaRPr lang="fr-FR"/>
          </a:p>
        </p:txBody>
      </p:sp>
      <p:grpSp>
        <p:nvGrpSpPr>
          <p:cNvPr id="8" name="Group 7"/>
          <p:cNvGrpSpPr/>
          <p:nvPr userDrawn="1"/>
        </p:nvGrpSpPr>
        <p:grpSpPr>
          <a:xfrm>
            <a:off x="0" y="-24"/>
            <a:ext cx="9144000" cy="762000"/>
            <a:chOff x="0" y="-24"/>
            <a:chExt cx="9144000" cy="762000"/>
          </a:xfrm>
        </p:grpSpPr>
        <p:sp>
          <p:nvSpPr>
            <p:cNvPr id="9"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10" name="Image 16"/>
            <p:cNvPicPr/>
            <p:nvPr/>
          </p:nvPicPr>
          <p:blipFill>
            <a:blip r:embed="rId2"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3" cstate="print"/>
            <a:srcRect/>
            <a:stretch>
              <a:fillRect/>
            </a:stretch>
          </p:blipFill>
          <p:spPr bwMode="auto">
            <a:xfrm>
              <a:off x="142844" y="39928"/>
              <a:ext cx="1037392" cy="602990"/>
            </a:xfrm>
            <a:prstGeom prst="rect">
              <a:avLst/>
            </a:prstGeom>
            <a:noFill/>
            <a:ln w="9525" algn="in">
              <a:noFill/>
              <a:miter lim="800000"/>
              <a:headEnd/>
              <a:tailEnd/>
            </a:ln>
          </p:spPr>
        </p:pic>
        <p:pic>
          <p:nvPicPr>
            <p:cNvPr id="12" name="Picture 9"/>
            <p:cNvPicPr>
              <a:picLocks noChangeAspect="1" noChangeArrowheads="1"/>
            </p:cNvPicPr>
            <p:nvPr/>
          </p:nvPicPr>
          <p:blipFill>
            <a:blip r:embed="rId4" cstate="print"/>
            <a:srcRect r="-1"/>
            <a:stretch>
              <a:fillRect/>
            </a:stretch>
          </p:blipFill>
          <p:spPr bwMode="auto">
            <a:xfrm>
              <a:off x="2803139" y="52369"/>
              <a:ext cx="840167" cy="661987"/>
            </a:xfrm>
            <a:prstGeom prst="rect">
              <a:avLst/>
            </a:prstGeom>
            <a:noFill/>
            <a:ln w="9525" algn="in">
              <a:noFill/>
              <a:miter lim="800000"/>
              <a:headEnd/>
              <a:tailEnd/>
            </a:ln>
          </p:spPr>
        </p:pic>
        <p:pic>
          <p:nvPicPr>
            <p:cNvPr id="13" name="Picture 8"/>
            <p:cNvPicPr>
              <a:picLocks noChangeAspect="1" noChangeArrowheads="1"/>
            </p:cNvPicPr>
            <p:nvPr/>
          </p:nvPicPr>
          <p:blipFill>
            <a:blip r:embed="rId5" cstate="print"/>
            <a:srcRect/>
            <a:stretch>
              <a:fillRect/>
            </a:stretch>
          </p:blipFill>
          <p:spPr bwMode="auto">
            <a:xfrm>
              <a:off x="5572132" y="111366"/>
              <a:ext cx="1002574" cy="602990"/>
            </a:xfrm>
            <a:prstGeom prst="rect">
              <a:avLst/>
            </a:prstGeom>
            <a:noFill/>
            <a:ln w="9525" algn="in">
              <a:noFill/>
              <a:miter lim="800000"/>
              <a:headEnd/>
              <a:tailEnd/>
            </a:ln>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4937A436-B830-49E8-A00A-2A14DEFCFB0D}" type="datetimeFigureOut">
              <a:rPr lang="fr-FR" smtClean="0"/>
              <a:pPr/>
              <a:t>22/04/2016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8D4163CF-59F5-4678-8491-B5F56D5D951E}"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l="-10000" r="-10000"/>
          </a:stretch>
        </a:blipFill>
        <a:effectLst/>
      </p:bgPr>
    </p:bg>
    <p:spTree>
      <p:nvGrpSpPr>
        <p:cNvPr id="1" name=""/>
        <p:cNvGrpSpPr/>
        <p:nvPr/>
      </p:nvGrpSpPr>
      <p:grpSpPr>
        <a:xfrm>
          <a:off x="0" y="0"/>
          <a:ext cx="0" cy="0"/>
          <a:chOff x="0" y="0"/>
          <a:chExt cx="0" cy="0"/>
        </a:xfrm>
      </p:grpSpPr>
      <p:sp>
        <p:nvSpPr>
          <p:cNvPr id="14" name="Rectangle 5"/>
          <p:cNvSpPr>
            <a:spLocks noChangeArrowheads="1"/>
          </p:cNvSpPr>
          <p:nvPr userDrawn="1"/>
        </p:nvSpPr>
        <p:spPr bwMode="auto">
          <a:xfrm>
            <a:off x="323528" y="831304"/>
            <a:ext cx="8352928" cy="5334000"/>
          </a:xfrm>
          <a:prstGeom prst="rect">
            <a:avLst/>
          </a:prstGeom>
          <a:solidFill>
            <a:schemeClr val="tx2">
              <a:lumMod val="40000"/>
              <a:lumOff val="60000"/>
            </a:schemeClr>
          </a:solidFill>
          <a:ln w="9525">
            <a:noFill/>
            <a:miter lim="800000"/>
            <a:headEnd/>
            <a:tailEnd/>
          </a:ln>
        </p:spPr>
        <p:txBody>
          <a:bodyPr wrap="none" anchor="ctr"/>
          <a:lstStyle/>
          <a:p>
            <a:endParaRPr lang="fr-FR" dirty="0">
              <a:latin typeface="Calibri" pitchFamily="34" charset="0"/>
            </a:endParaRPr>
          </a:p>
        </p:txBody>
      </p:sp>
      <p:sp>
        <p:nvSpPr>
          <p:cNvPr id="2" name="Espace réservé du titre 1"/>
          <p:cNvSpPr>
            <a:spLocks noGrp="1"/>
          </p:cNvSpPr>
          <p:nvPr>
            <p:ph type="title"/>
          </p:nvPr>
        </p:nvSpPr>
        <p:spPr>
          <a:xfrm>
            <a:off x="457200" y="836712"/>
            <a:ext cx="8229600" cy="720080"/>
          </a:xfrm>
          <a:prstGeom prst="rect">
            <a:avLst/>
          </a:prstGeom>
        </p:spPr>
        <p:txBody>
          <a:bodyPr vert="horz" lIns="91440" tIns="45720" rIns="91440" bIns="45720" rtlCol="0" anchor="ctr">
            <a:normAutofit/>
          </a:bodyPr>
          <a:lstStyle/>
          <a:p>
            <a:r>
              <a:rPr lang="fr-FR" dirty="0" smtClean="0"/>
              <a:t>Cliquez pour modifier le style du titre</a:t>
            </a:r>
            <a:endParaRPr lang="fr-FR" dirty="0"/>
          </a:p>
        </p:txBody>
      </p:sp>
      <p:sp>
        <p:nvSpPr>
          <p:cNvPr id="3" name="Espace réservé du texte 2"/>
          <p:cNvSpPr>
            <a:spLocks noGrp="1"/>
          </p:cNvSpPr>
          <p:nvPr>
            <p:ph type="body" idx="1"/>
          </p:nvPr>
        </p:nvSpPr>
        <p:spPr>
          <a:xfrm>
            <a:off x="457200" y="1639341"/>
            <a:ext cx="8229600" cy="4525963"/>
          </a:xfrm>
          <a:prstGeom prst="rect">
            <a:avLst/>
          </a:prstGeom>
        </p:spPr>
        <p:txBody>
          <a:bodyPr vert="horz" lIns="91440" tIns="45720" rIns="91440" bIns="45720" rtlCol="0">
            <a:normAutofit/>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37A436-B830-49E8-A00A-2A14DEFCFB0D}" type="datetimeFigureOut">
              <a:rPr lang="fr-FR" smtClean="0"/>
              <a:pPr/>
              <a:t>22/04/2016</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4163CF-59F5-4678-8491-B5F56D5D951E}" type="slidenum">
              <a:rPr lang="fr-FR" smtClean="0"/>
              <a:pPr/>
              <a:t>‹N°›</a:t>
            </a:fld>
            <a:endParaRPr lang="fr-FR"/>
          </a:p>
        </p:txBody>
      </p:sp>
      <p:sp>
        <p:nvSpPr>
          <p:cNvPr id="7" name="ZoneTexte 15"/>
          <p:cNvSpPr txBox="1"/>
          <p:nvPr userDrawn="1"/>
        </p:nvSpPr>
        <p:spPr>
          <a:xfrm>
            <a:off x="5781181" y="6167045"/>
            <a:ext cx="3183307" cy="646331"/>
          </a:xfrm>
          <a:prstGeom prst="rect">
            <a:avLst/>
          </a:prstGeom>
          <a:noFill/>
        </p:spPr>
        <p:txBody>
          <a:bodyPr wrap="none" rtlCol="0">
            <a:spAutoFit/>
          </a:bodyPr>
          <a:lstStyle/>
          <a:p>
            <a:pPr algn="r"/>
            <a:r>
              <a:rPr lang="fr-FR" sz="1200" b="1" dirty="0" smtClean="0"/>
              <a:t>Semaine Nationale de la Qualité – SENAQ 2016</a:t>
            </a:r>
          </a:p>
          <a:p>
            <a:pPr algn="r"/>
            <a:r>
              <a:rPr lang="fr-FR" sz="1200" b="1" dirty="0" smtClean="0"/>
              <a:t>Forum – débat national du 21 au 23 Avril 2016</a:t>
            </a:r>
          </a:p>
          <a:p>
            <a:pPr algn="r"/>
            <a:r>
              <a:rPr lang="fr-FR" sz="1200" b="1" dirty="0" smtClean="0"/>
              <a:t>Maison du Parti de </a:t>
            </a:r>
            <a:r>
              <a:rPr lang="fr-FR" sz="1200" b="1" dirty="0" err="1" smtClean="0"/>
              <a:t>Bonanjo</a:t>
            </a:r>
            <a:r>
              <a:rPr lang="fr-FR" sz="1200" b="1" dirty="0" smtClean="0"/>
              <a:t> à Douala</a:t>
            </a:r>
            <a:r>
              <a:rPr lang="fr-FR" sz="1200" dirty="0" smtClean="0"/>
              <a:t>)</a:t>
            </a:r>
            <a:endParaRPr lang="fr-FR" sz="1200" dirty="0"/>
          </a:p>
        </p:txBody>
      </p:sp>
      <p:grpSp>
        <p:nvGrpSpPr>
          <p:cNvPr id="8" name="Group 7"/>
          <p:cNvGrpSpPr/>
          <p:nvPr userDrawn="1"/>
        </p:nvGrpSpPr>
        <p:grpSpPr>
          <a:xfrm>
            <a:off x="0" y="-24"/>
            <a:ext cx="9144000" cy="762000"/>
            <a:chOff x="0" y="-24"/>
            <a:chExt cx="9144000" cy="762000"/>
          </a:xfrm>
        </p:grpSpPr>
        <p:sp>
          <p:nvSpPr>
            <p:cNvPr id="9" name="Rectangle 2"/>
            <p:cNvSpPr>
              <a:spLocks noChangeArrowheads="1"/>
            </p:cNvSpPr>
            <p:nvPr/>
          </p:nvSpPr>
          <p:spPr bwMode="auto">
            <a:xfrm>
              <a:off x="0" y="-24"/>
              <a:ext cx="9144000" cy="762000"/>
            </a:xfrm>
            <a:prstGeom prst="rect">
              <a:avLst/>
            </a:prstGeom>
            <a:solidFill>
              <a:schemeClr val="tx2">
                <a:lumMod val="20000"/>
                <a:lumOff val="80000"/>
              </a:schemeClr>
            </a:solidFill>
            <a:ln w="9525">
              <a:noFill/>
              <a:miter lim="800000"/>
              <a:headEnd/>
              <a:tailEnd/>
            </a:ln>
          </p:spPr>
          <p:txBody>
            <a:bodyPr wrap="none" anchor="ctr"/>
            <a:lstStyle/>
            <a:p>
              <a:pPr>
                <a:defRPr/>
              </a:pPr>
              <a:endParaRPr lang="fr-FR" dirty="0">
                <a:latin typeface="Calibri" pitchFamily="34" charset="0"/>
              </a:endParaRPr>
            </a:p>
          </p:txBody>
        </p:sp>
        <p:pic>
          <p:nvPicPr>
            <p:cNvPr id="10" name="Image 16"/>
            <p:cNvPicPr/>
            <p:nvPr/>
          </p:nvPicPr>
          <p:blipFill>
            <a:blip r:embed="rId15" cstate="print"/>
            <a:srcRect l="10413" t="13492" r="77190" b="69841"/>
            <a:stretch>
              <a:fillRect/>
            </a:stretch>
          </p:blipFill>
          <p:spPr bwMode="auto">
            <a:xfrm>
              <a:off x="8072462" y="57131"/>
              <a:ext cx="714375" cy="657225"/>
            </a:xfrm>
            <a:prstGeom prst="rect">
              <a:avLst/>
            </a:prstGeom>
            <a:noFill/>
            <a:ln w="9525">
              <a:noFill/>
              <a:miter lim="800000"/>
              <a:headEnd/>
              <a:tailEnd/>
            </a:ln>
          </p:spPr>
        </p:pic>
        <p:pic>
          <p:nvPicPr>
            <p:cNvPr id="11" name="Picture 10"/>
            <p:cNvPicPr>
              <a:picLocks noChangeAspect="1" noChangeArrowheads="1"/>
            </p:cNvPicPr>
            <p:nvPr/>
          </p:nvPicPr>
          <p:blipFill>
            <a:blip r:embed="rId16" cstate="print"/>
            <a:srcRect/>
            <a:stretch>
              <a:fillRect/>
            </a:stretch>
          </p:blipFill>
          <p:spPr bwMode="auto">
            <a:xfrm>
              <a:off x="142844" y="39928"/>
              <a:ext cx="1037392" cy="602990"/>
            </a:xfrm>
            <a:prstGeom prst="rect">
              <a:avLst/>
            </a:prstGeom>
            <a:noFill/>
            <a:ln w="9525" algn="in">
              <a:noFill/>
              <a:miter lim="800000"/>
              <a:headEnd/>
              <a:tailEnd/>
            </a:ln>
          </p:spPr>
        </p:pic>
        <p:pic>
          <p:nvPicPr>
            <p:cNvPr id="12" name="Picture 9"/>
            <p:cNvPicPr>
              <a:picLocks noChangeAspect="1" noChangeArrowheads="1"/>
            </p:cNvPicPr>
            <p:nvPr/>
          </p:nvPicPr>
          <p:blipFill>
            <a:blip r:embed="rId17" cstate="print"/>
            <a:srcRect r="-1"/>
            <a:stretch>
              <a:fillRect/>
            </a:stretch>
          </p:blipFill>
          <p:spPr bwMode="auto">
            <a:xfrm>
              <a:off x="2803139" y="52369"/>
              <a:ext cx="840167" cy="661987"/>
            </a:xfrm>
            <a:prstGeom prst="rect">
              <a:avLst/>
            </a:prstGeom>
            <a:noFill/>
            <a:ln w="9525" algn="in">
              <a:noFill/>
              <a:miter lim="800000"/>
              <a:headEnd/>
              <a:tailEnd/>
            </a:ln>
          </p:spPr>
        </p:pic>
        <p:pic>
          <p:nvPicPr>
            <p:cNvPr id="13" name="Picture 8"/>
            <p:cNvPicPr>
              <a:picLocks noChangeAspect="1" noChangeArrowheads="1"/>
            </p:cNvPicPr>
            <p:nvPr/>
          </p:nvPicPr>
          <p:blipFill>
            <a:blip r:embed="rId18" cstate="print"/>
            <a:srcRect/>
            <a:stretch>
              <a:fillRect/>
            </a:stretch>
          </p:blipFill>
          <p:spPr bwMode="auto">
            <a:xfrm>
              <a:off x="5572132" y="111366"/>
              <a:ext cx="1002574" cy="602990"/>
            </a:xfrm>
            <a:prstGeom prst="rect">
              <a:avLst/>
            </a:prstGeom>
            <a:noFill/>
            <a:ln w="9525" algn="in">
              <a:noFill/>
              <a:miter lim="800000"/>
              <a:headEnd/>
              <a:tailEnd/>
            </a:ln>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png"/><Relationship Id="rId7"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 Id="rId9"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6.png"/><Relationship Id="rId13" Type="http://schemas.openxmlformats.org/officeDocument/2006/relationships/image" Target="../media/image31.png"/><Relationship Id="rId18" Type="http://schemas.openxmlformats.org/officeDocument/2006/relationships/image" Target="../media/image35.png"/><Relationship Id="rId26" Type="http://schemas.openxmlformats.org/officeDocument/2006/relationships/image" Target="../media/image43.jpeg"/><Relationship Id="rId3" Type="http://schemas.openxmlformats.org/officeDocument/2006/relationships/image" Target="../media/image22.png"/><Relationship Id="rId21" Type="http://schemas.openxmlformats.org/officeDocument/2006/relationships/image" Target="../media/image38.png"/><Relationship Id="rId7" Type="http://schemas.openxmlformats.org/officeDocument/2006/relationships/image" Target="../media/image25.png"/><Relationship Id="rId12" Type="http://schemas.openxmlformats.org/officeDocument/2006/relationships/image" Target="../media/image30.png"/><Relationship Id="rId17" Type="http://schemas.openxmlformats.org/officeDocument/2006/relationships/image" Target="../media/image34.jpeg"/><Relationship Id="rId25" Type="http://schemas.openxmlformats.org/officeDocument/2006/relationships/image" Target="../media/image42.png"/><Relationship Id="rId2" Type="http://schemas.openxmlformats.org/officeDocument/2006/relationships/notesSlide" Target="../notesSlides/notesSlide16.xml"/><Relationship Id="rId16" Type="http://schemas.openxmlformats.org/officeDocument/2006/relationships/image" Target="../media/image33.png"/><Relationship Id="rId20" Type="http://schemas.openxmlformats.org/officeDocument/2006/relationships/image" Target="../media/image37.png"/><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29.png"/><Relationship Id="rId24" Type="http://schemas.openxmlformats.org/officeDocument/2006/relationships/image" Target="../media/image41.png"/><Relationship Id="rId5" Type="http://schemas.openxmlformats.org/officeDocument/2006/relationships/image" Target="../media/image23.jpeg"/><Relationship Id="rId15" Type="http://schemas.openxmlformats.org/officeDocument/2006/relationships/image" Target="../media/image32.png"/><Relationship Id="rId23" Type="http://schemas.openxmlformats.org/officeDocument/2006/relationships/image" Target="../media/image40.png"/><Relationship Id="rId10" Type="http://schemas.openxmlformats.org/officeDocument/2006/relationships/image" Target="../media/image28.png"/><Relationship Id="rId19" Type="http://schemas.openxmlformats.org/officeDocument/2006/relationships/image" Target="../media/image36.png"/><Relationship Id="rId4" Type="http://schemas.openxmlformats.org/officeDocument/2006/relationships/hyperlink" Target="http://images.google.com/imgres?imgurl=http://www.enchantedlearning.com/africa/kenya/flag/Flagbig.GIF&amp;imgrefurl=http://www.enchantedlearning.com/africa/kenya/flag/&amp;h=215&amp;w=322&amp;sz=4&amp;tbnid=BcQ6M5YGDOumGM:&amp;tbnh=76&amp;tbnw=114&amp;prev=/images?q=kenya+flag&amp;start=3&amp;sa=X&amp;oi=images&amp;ct=image&amp;cd=3" TargetMode="External"/><Relationship Id="rId9" Type="http://schemas.openxmlformats.org/officeDocument/2006/relationships/image" Target="../media/image27.png"/><Relationship Id="rId14" Type="http://schemas.openxmlformats.org/officeDocument/2006/relationships/hyperlink" Target="http://fr.wikipedia.org/wiki/Image:Flag_of_North_Korea.svg" TargetMode="External"/><Relationship Id="rId22" Type="http://schemas.openxmlformats.org/officeDocument/2006/relationships/image" Target="../media/image39.png"/><Relationship Id="rId27" Type="http://schemas.openxmlformats.org/officeDocument/2006/relationships/image" Target="../media/image4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a:xfrm>
            <a:off x="1449266" y="2276872"/>
            <a:ext cx="6867150" cy="2304256"/>
          </a:xfrm>
        </p:spPr>
        <p:txBody>
          <a:bodyPr>
            <a:noAutofit/>
          </a:bodyPr>
          <a:lstStyle/>
          <a:p>
            <a:pPr algn="just">
              <a:tabLst>
                <a:tab pos="8788400" algn="l"/>
              </a:tabLst>
            </a:pPr>
            <a:r>
              <a:rPr lang="fr-FR" altLang="fr-FR" sz="3200" dirty="0" smtClean="0">
                <a:solidFill>
                  <a:srgbClr val="000000"/>
                </a:solidFill>
              </a:rPr>
              <a:t>PROGRAMME D’EVALUATION DE LA CONFORMITÉ AVANT EMBARQUEMENT DES MARCHANDISES IMPORTEES EN REPUBLIQUE DU CAMEROUN (</a:t>
            </a:r>
            <a:r>
              <a:rPr lang="fr-FR" altLang="fr-FR" sz="3200" b="1" dirty="0" smtClean="0">
                <a:solidFill>
                  <a:srgbClr val="000000"/>
                </a:solidFill>
              </a:rPr>
              <a:t>PECAE</a:t>
            </a:r>
            <a:r>
              <a:rPr lang="fr-FR" altLang="fr-FR" sz="3200" dirty="0" smtClean="0">
                <a:solidFill>
                  <a:srgbClr val="000000"/>
                </a:solidFill>
              </a:rPr>
              <a:t>)</a:t>
            </a:r>
          </a:p>
        </p:txBody>
      </p:sp>
      <p:sp>
        <p:nvSpPr>
          <p:cNvPr id="15364" name="AutoShape 5" descr="Résultat de recherche d'images pour &quot;logo anor cameroun&quot;"/>
          <p:cNvSpPr>
            <a:spLocks noChangeAspect="1" noChangeArrowheads="1"/>
          </p:cNvSpPr>
          <p:nvPr/>
        </p:nvSpPr>
        <p:spPr bwMode="auto">
          <a:xfrm>
            <a:off x="120161" y="-144463"/>
            <a:ext cx="281354" cy="304801"/>
          </a:xfrm>
          <a:prstGeom prst="rect">
            <a:avLst/>
          </a:prstGeom>
          <a:noFill/>
          <a:ln w="9525">
            <a:noFill/>
            <a:miter lim="800000"/>
            <a:headEnd/>
            <a:tailEnd/>
          </a:ln>
        </p:spPr>
        <p:txBody>
          <a:bodyPr/>
          <a:lstStyle/>
          <a:p>
            <a:endParaRPr lang="fr-FR"/>
          </a:p>
        </p:txBody>
      </p:sp>
      <p:sp>
        <p:nvSpPr>
          <p:cNvPr id="15365" name="AutoShape 7" descr="Résultat de recherche d'images pour &quot;logo anor cameroun&quot;"/>
          <p:cNvSpPr>
            <a:spLocks noChangeAspect="1" noChangeArrowheads="1"/>
          </p:cNvSpPr>
          <p:nvPr/>
        </p:nvSpPr>
        <p:spPr bwMode="auto">
          <a:xfrm>
            <a:off x="120161" y="-144463"/>
            <a:ext cx="281354" cy="304801"/>
          </a:xfrm>
          <a:prstGeom prst="rect">
            <a:avLst/>
          </a:prstGeom>
          <a:noFill/>
          <a:ln w="9525">
            <a:noFill/>
            <a:miter lim="800000"/>
            <a:headEnd/>
            <a:tailEnd/>
          </a:ln>
        </p:spPr>
        <p:txBody>
          <a:bodyPr/>
          <a:lstStyle/>
          <a:p>
            <a:endParaRPr lang="fr-F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23528" y="1196752"/>
            <a:ext cx="8352927" cy="792088"/>
          </a:xfrm>
        </p:spPr>
        <p:txBody>
          <a:bodyPr>
            <a:noAutofit/>
          </a:bodyPr>
          <a:lstStyle/>
          <a:p>
            <a:r>
              <a:rPr lang="en-GB" altLang="fr-FR" sz="3600" dirty="0" smtClean="0">
                <a:solidFill>
                  <a:srgbClr val="000000"/>
                </a:solidFill>
              </a:rPr>
              <a:t>PROCESSUS METHODE A</a:t>
            </a:r>
            <a:endParaRPr lang="en-GB" altLang="fr-FR" sz="3600" dirty="0" smtClean="0">
              <a:solidFill>
                <a:srgbClr val="000000"/>
              </a:solidFill>
            </a:endParaRPr>
          </a:p>
        </p:txBody>
      </p:sp>
      <p:grpSp>
        <p:nvGrpSpPr>
          <p:cNvPr id="41" name="Groupe 40"/>
          <p:cNvGrpSpPr/>
          <p:nvPr/>
        </p:nvGrpSpPr>
        <p:grpSpPr>
          <a:xfrm>
            <a:off x="395536" y="2440374"/>
            <a:ext cx="8280920" cy="3220874"/>
            <a:chOff x="395536" y="2224586"/>
            <a:chExt cx="8280920" cy="3220874"/>
          </a:xfrm>
        </p:grpSpPr>
        <p:sp>
          <p:nvSpPr>
            <p:cNvPr id="42" name="Rectangle 41"/>
            <p:cNvSpPr/>
            <p:nvPr/>
          </p:nvSpPr>
          <p:spPr bwMode="auto">
            <a:xfrm>
              <a:off x="395536" y="2442950"/>
              <a:ext cx="1121216" cy="64144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rPr>
                <a:t>Demande de Certification</a:t>
              </a:r>
              <a:endParaRPr kumimoji="0" lang="en-US" sz="1200" b="0" i="0" u="none" strike="noStrike" cap="none" normalizeH="0" baseline="0" dirty="0" smtClean="0">
                <a:ln>
                  <a:noFill/>
                </a:ln>
                <a:solidFill>
                  <a:schemeClr val="tx1"/>
                </a:solidFill>
                <a:effectLst/>
              </a:endParaRPr>
            </a:p>
          </p:txBody>
        </p:sp>
        <p:sp>
          <p:nvSpPr>
            <p:cNvPr id="43" name="Rectangle 42"/>
            <p:cNvSpPr/>
            <p:nvPr/>
          </p:nvSpPr>
          <p:spPr bwMode="auto">
            <a:xfrm>
              <a:off x="5944795" y="2436697"/>
              <a:ext cx="993137" cy="64144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rPr>
                <a:t>Test de Contrôle</a:t>
              </a:r>
              <a:endParaRPr kumimoji="0" lang="en-US" sz="1200" b="0" i="0" u="none" strike="noStrike" cap="none" normalizeH="0" baseline="0" dirty="0" smtClean="0">
                <a:ln>
                  <a:noFill/>
                </a:ln>
                <a:solidFill>
                  <a:schemeClr val="tx1"/>
                </a:solidFill>
                <a:effectLst/>
              </a:endParaRPr>
            </a:p>
          </p:txBody>
        </p:sp>
        <p:sp>
          <p:nvSpPr>
            <p:cNvPr id="44" name="Rectangle 43"/>
            <p:cNvSpPr/>
            <p:nvPr/>
          </p:nvSpPr>
          <p:spPr bwMode="auto">
            <a:xfrm>
              <a:off x="2606482" y="3719016"/>
              <a:ext cx="1228298" cy="64144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rPr>
                <a:t>Inspection de l’expédition</a:t>
              </a:r>
              <a:endParaRPr kumimoji="0" lang="en-US" sz="1200" b="0" i="0" u="none" strike="noStrike" cap="none" normalizeH="0" baseline="0" dirty="0" smtClean="0">
                <a:ln>
                  <a:noFill/>
                </a:ln>
                <a:solidFill>
                  <a:schemeClr val="tx1"/>
                </a:solidFill>
                <a:effectLst/>
              </a:endParaRPr>
            </a:p>
          </p:txBody>
        </p:sp>
        <p:sp>
          <p:nvSpPr>
            <p:cNvPr id="45" name="Rectangle 44"/>
            <p:cNvSpPr/>
            <p:nvPr/>
          </p:nvSpPr>
          <p:spPr bwMode="auto">
            <a:xfrm>
              <a:off x="4712444" y="2438419"/>
              <a:ext cx="1228298" cy="64144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rPr>
                <a:t>Inspection de l’expédition</a:t>
              </a:r>
              <a:endParaRPr kumimoji="0" lang="en-US" sz="1200" b="0" i="0" u="none" strike="noStrike" cap="none" normalizeH="0" baseline="0" dirty="0" smtClean="0">
                <a:ln>
                  <a:noFill/>
                </a:ln>
                <a:solidFill>
                  <a:schemeClr val="tx1"/>
                </a:solidFill>
                <a:effectLst/>
              </a:endParaRPr>
            </a:p>
          </p:txBody>
        </p:sp>
        <p:sp>
          <p:nvSpPr>
            <p:cNvPr id="46" name="Flowchart: Document 11"/>
            <p:cNvSpPr/>
            <p:nvPr/>
          </p:nvSpPr>
          <p:spPr bwMode="auto">
            <a:xfrm>
              <a:off x="7788432" y="3616659"/>
              <a:ext cx="888024" cy="859809"/>
            </a:xfrm>
            <a:prstGeom prst="flowChartDocumen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Rapport de Non-conformité</a:t>
              </a:r>
              <a:endParaRPr kumimoji="0" lang="en-US" sz="1200" b="0" i="0" u="none" strike="noStrike" cap="none" normalizeH="0" baseline="0" dirty="0" smtClean="0">
                <a:ln>
                  <a:noFill/>
                </a:ln>
                <a:solidFill>
                  <a:schemeClr val="tx1"/>
                </a:solidFill>
                <a:effectLst/>
                <a:latin typeface="+mn-lt"/>
              </a:endParaRPr>
            </a:p>
          </p:txBody>
        </p:sp>
        <p:sp>
          <p:nvSpPr>
            <p:cNvPr id="47" name="Flowchart: Document 12"/>
            <p:cNvSpPr/>
            <p:nvPr/>
          </p:nvSpPr>
          <p:spPr bwMode="auto">
            <a:xfrm>
              <a:off x="6008219" y="4833585"/>
              <a:ext cx="879756" cy="611875"/>
            </a:xfrm>
            <a:prstGeom prst="flowChartDocumen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Certificat</a:t>
              </a:r>
              <a:endParaRPr kumimoji="0" lang="en-US" sz="1200" b="0" i="0" u="none" strike="noStrike" cap="none" normalizeH="0" baseline="0" dirty="0" smtClean="0">
                <a:ln>
                  <a:noFill/>
                </a:ln>
                <a:solidFill>
                  <a:schemeClr val="tx1"/>
                </a:solidFill>
                <a:effectLst/>
                <a:latin typeface="+mn-lt"/>
              </a:endParaRPr>
            </a:p>
          </p:txBody>
        </p:sp>
        <p:sp>
          <p:nvSpPr>
            <p:cNvPr id="48" name="Flowchart: Decision 13"/>
            <p:cNvSpPr/>
            <p:nvPr/>
          </p:nvSpPr>
          <p:spPr bwMode="auto">
            <a:xfrm>
              <a:off x="2184453" y="2224586"/>
              <a:ext cx="2078659" cy="1078174"/>
            </a:xfrm>
            <a:prstGeom prst="flowChartDecisio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Document de conformité acceptable?</a:t>
              </a:r>
              <a:endParaRPr kumimoji="0" lang="en-US" sz="1200" b="0" i="0" u="none" strike="noStrike" cap="none" normalizeH="0" baseline="0" dirty="0" smtClean="0">
                <a:ln>
                  <a:noFill/>
                </a:ln>
                <a:solidFill>
                  <a:schemeClr val="tx1"/>
                </a:solidFill>
                <a:effectLst/>
                <a:latin typeface="+mn-lt"/>
              </a:endParaRPr>
            </a:p>
          </p:txBody>
        </p:sp>
        <p:sp>
          <p:nvSpPr>
            <p:cNvPr id="49" name="Flowchart: Decision 14"/>
            <p:cNvSpPr/>
            <p:nvPr/>
          </p:nvSpPr>
          <p:spPr bwMode="auto">
            <a:xfrm>
              <a:off x="5499385" y="3700819"/>
              <a:ext cx="1889473" cy="680114"/>
            </a:xfrm>
            <a:prstGeom prst="flowChartDecisio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Satisfaisant ?</a:t>
              </a:r>
              <a:endParaRPr kumimoji="0" lang="en-US" sz="1200" b="0" i="0" u="none" strike="noStrike" cap="none" normalizeH="0" baseline="0" dirty="0" smtClean="0">
                <a:ln>
                  <a:noFill/>
                </a:ln>
                <a:solidFill>
                  <a:schemeClr val="tx1"/>
                </a:solidFill>
                <a:effectLst/>
                <a:latin typeface="+mn-lt"/>
              </a:endParaRPr>
            </a:p>
          </p:txBody>
        </p:sp>
        <p:cxnSp>
          <p:nvCxnSpPr>
            <p:cNvPr id="50" name="Straight Arrow Connector 16"/>
            <p:cNvCxnSpPr>
              <a:stCxn id="42" idx="3"/>
              <a:endCxn id="48" idx="1"/>
            </p:cNvCxnSpPr>
            <p:nvPr/>
          </p:nvCxnSpPr>
          <p:spPr bwMode="auto">
            <a:xfrm>
              <a:off x="1516752" y="2763673"/>
              <a:ext cx="667701"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51" name="Straight Arrow Connector 18"/>
            <p:cNvCxnSpPr>
              <a:stCxn id="48" idx="3"/>
              <a:endCxn id="45" idx="1"/>
            </p:cNvCxnSpPr>
            <p:nvPr/>
          </p:nvCxnSpPr>
          <p:spPr bwMode="auto">
            <a:xfrm flipV="1">
              <a:off x="4263112" y="2759141"/>
              <a:ext cx="449332" cy="453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52" name="Straight Arrow Connector 22"/>
            <p:cNvCxnSpPr>
              <a:stCxn id="48" idx="2"/>
              <a:endCxn id="44" idx="0"/>
            </p:cNvCxnSpPr>
            <p:nvPr/>
          </p:nvCxnSpPr>
          <p:spPr bwMode="auto">
            <a:xfrm flipH="1">
              <a:off x="3220632" y="3302760"/>
              <a:ext cx="3151" cy="416255"/>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53" name="Straight Arrow Connector 24"/>
            <p:cNvCxnSpPr>
              <a:stCxn id="43" idx="2"/>
              <a:endCxn id="49" idx="0"/>
            </p:cNvCxnSpPr>
            <p:nvPr/>
          </p:nvCxnSpPr>
          <p:spPr bwMode="auto">
            <a:xfrm>
              <a:off x="6441364" y="3078142"/>
              <a:ext cx="2758" cy="62267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54" name="Straight Arrow Connector 26"/>
            <p:cNvCxnSpPr>
              <a:stCxn id="49" idx="2"/>
              <a:endCxn id="47" idx="0"/>
            </p:cNvCxnSpPr>
            <p:nvPr/>
          </p:nvCxnSpPr>
          <p:spPr bwMode="auto">
            <a:xfrm>
              <a:off x="6444122" y="4380933"/>
              <a:ext cx="3975" cy="45265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55" name="Straight Arrow Connector 28"/>
            <p:cNvCxnSpPr>
              <a:stCxn id="49" idx="3"/>
              <a:endCxn id="46" idx="1"/>
            </p:cNvCxnSpPr>
            <p:nvPr/>
          </p:nvCxnSpPr>
          <p:spPr bwMode="auto">
            <a:xfrm>
              <a:off x="7388858" y="4040876"/>
              <a:ext cx="399574" cy="568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56" name="Straight Arrow Connector 30"/>
            <p:cNvCxnSpPr>
              <a:stCxn id="44" idx="3"/>
              <a:endCxn id="49" idx="1"/>
            </p:cNvCxnSpPr>
            <p:nvPr/>
          </p:nvCxnSpPr>
          <p:spPr bwMode="auto">
            <a:xfrm>
              <a:off x="3834780" y="4039739"/>
              <a:ext cx="1664605" cy="113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57" name="TextBox 31"/>
            <p:cNvSpPr txBox="1"/>
            <p:nvPr/>
          </p:nvSpPr>
          <p:spPr>
            <a:xfrm>
              <a:off x="4228927" y="2499457"/>
              <a:ext cx="445956" cy="276999"/>
            </a:xfrm>
            <a:prstGeom prst="rect">
              <a:avLst/>
            </a:prstGeom>
            <a:noFill/>
          </p:spPr>
          <p:txBody>
            <a:bodyPr wrap="none" rtlCol="0">
              <a:spAutoFit/>
            </a:bodyPr>
            <a:lstStyle/>
            <a:p>
              <a:r>
                <a:rPr lang="fr-CH" sz="1200" dirty="0" smtClean="0">
                  <a:latin typeface="+mj-lt"/>
                </a:rPr>
                <a:t>Non</a:t>
              </a:r>
              <a:endParaRPr lang="en-US" sz="1200" dirty="0">
                <a:latin typeface="+mj-lt"/>
              </a:endParaRPr>
            </a:p>
          </p:txBody>
        </p:sp>
        <p:sp>
          <p:nvSpPr>
            <p:cNvPr id="58" name="TextBox 32"/>
            <p:cNvSpPr txBox="1"/>
            <p:nvPr/>
          </p:nvSpPr>
          <p:spPr>
            <a:xfrm>
              <a:off x="7308304" y="3800073"/>
              <a:ext cx="445956" cy="276999"/>
            </a:xfrm>
            <a:prstGeom prst="rect">
              <a:avLst/>
            </a:prstGeom>
            <a:noFill/>
          </p:spPr>
          <p:txBody>
            <a:bodyPr wrap="none" rtlCol="0">
              <a:spAutoFit/>
            </a:bodyPr>
            <a:lstStyle/>
            <a:p>
              <a:r>
                <a:rPr lang="fr-CH" sz="1200" dirty="0" smtClean="0">
                  <a:latin typeface="+mj-lt"/>
                </a:rPr>
                <a:t>Non</a:t>
              </a:r>
              <a:endParaRPr lang="en-US" sz="1200" dirty="0">
                <a:latin typeface="+mj-lt"/>
              </a:endParaRPr>
            </a:p>
          </p:txBody>
        </p:sp>
        <p:sp>
          <p:nvSpPr>
            <p:cNvPr id="59" name="TextBox 33"/>
            <p:cNvSpPr txBox="1"/>
            <p:nvPr/>
          </p:nvSpPr>
          <p:spPr>
            <a:xfrm>
              <a:off x="6484547" y="4426424"/>
              <a:ext cx="402674" cy="276999"/>
            </a:xfrm>
            <a:prstGeom prst="rect">
              <a:avLst/>
            </a:prstGeom>
            <a:noFill/>
          </p:spPr>
          <p:txBody>
            <a:bodyPr wrap="none" rtlCol="0">
              <a:spAutoFit/>
            </a:bodyPr>
            <a:lstStyle/>
            <a:p>
              <a:r>
                <a:rPr lang="fr-CH" sz="1200" dirty="0" smtClean="0">
                  <a:latin typeface="+mj-lt"/>
                </a:rPr>
                <a:t>Oui</a:t>
              </a:r>
              <a:endParaRPr lang="en-US" sz="1200" dirty="0">
                <a:latin typeface="+mj-lt"/>
              </a:endParaRPr>
            </a:p>
          </p:txBody>
        </p:sp>
        <p:sp>
          <p:nvSpPr>
            <p:cNvPr id="60" name="TextBox 34"/>
            <p:cNvSpPr txBox="1"/>
            <p:nvPr/>
          </p:nvSpPr>
          <p:spPr>
            <a:xfrm>
              <a:off x="3337163" y="3350525"/>
              <a:ext cx="402674" cy="276999"/>
            </a:xfrm>
            <a:prstGeom prst="rect">
              <a:avLst/>
            </a:prstGeom>
            <a:noFill/>
          </p:spPr>
          <p:txBody>
            <a:bodyPr wrap="none" rtlCol="0">
              <a:spAutoFit/>
            </a:bodyPr>
            <a:lstStyle/>
            <a:p>
              <a:r>
                <a:rPr lang="fr-CH" sz="1200" dirty="0" smtClean="0">
                  <a:latin typeface="+mj-lt"/>
                </a:rPr>
                <a:t>Oui</a:t>
              </a:r>
              <a:endParaRPr lang="en-US" sz="1200" dirty="0">
                <a:latin typeface="+mj-lt"/>
              </a:endParaRPr>
            </a:p>
          </p:txBody>
        </p:sp>
      </p:grpSp>
      <p:sp>
        <p:nvSpPr>
          <p:cNvPr id="61" name="Rectangle 3"/>
          <p:cNvSpPr>
            <a:spLocks noGrp="1" noChangeArrowheads="1"/>
          </p:cNvSpPr>
          <p:nvPr>
            <p:ph idx="1"/>
          </p:nvPr>
        </p:nvSpPr>
        <p:spPr>
          <a:xfrm>
            <a:off x="251520" y="5943302"/>
            <a:ext cx="8568952" cy="654050"/>
          </a:xfrm>
          <a:solidFill>
            <a:schemeClr val="bg1"/>
          </a:solidFill>
          <a:ln>
            <a:solidFill>
              <a:schemeClr val="tx2"/>
            </a:solidFill>
          </a:ln>
        </p:spPr>
        <p:txBody>
          <a:bodyPr/>
          <a:lstStyle/>
          <a:p>
            <a:pPr marL="0" indent="0" algn="just">
              <a:buFont typeface="Wingdings" pitchFamily="2" charset="2"/>
              <a:buNone/>
            </a:pPr>
            <a:r>
              <a:rPr lang="fr-FR" sz="1200" dirty="0" smtClean="0">
                <a:solidFill>
                  <a:srgbClr val="FF0000"/>
                </a:solidFill>
                <a:cs typeface="Arial" charset="0"/>
              </a:rPr>
              <a:t>Fournisseurs et fabricants de Produits destinés à la République du Cameroun, n’effectuant pas d’envois réguliers ou expédiant des Produits sensibles  et/ou à haut risque nécessitant un contrôle régulier de la qualité et de la conformité aux normes applicables;  ou n’envoyant pas de produits homogènes.</a:t>
            </a:r>
            <a:endParaRPr lang="fr-FR" altLang="fr-FR" sz="1200" dirty="0" smtClean="0">
              <a:solidFill>
                <a:srgbClr val="FF0000"/>
              </a:solidFill>
              <a:cs typeface="Arial"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23528" y="1196752"/>
            <a:ext cx="8352927" cy="792088"/>
          </a:xfrm>
        </p:spPr>
        <p:txBody>
          <a:bodyPr>
            <a:noAutofit/>
          </a:bodyPr>
          <a:lstStyle/>
          <a:p>
            <a:r>
              <a:rPr lang="en-GB" altLang="fr-FR" sz="3600" dirty="0" smtClean="0">
                <a:solidFill>
                  <a:srgbClr val="000000"/>
                </a:solidFill>
              </a:rPr>
              <a:t>PROCESSUS METHODE B</a:t>
            </a:r>
            <a:endParaRPr lang="en-GB" altLang="fr-FR" sz="3600" dirty="0" smtClean="0">
              <a:solidFill>
                <a:srgbClr val="000000"/>
              </a:solidFill>
            </a:endParaRPr>
          </a:p>
        </p:txBody>
      </p:sp>
      <p:grpSp>
        <p:nvGrpSpPr>
          <p:cNvPr id="24" name="Groupe 23"/>
          <p:cNvGrpSpPr/>
          <p:nvPr/>
        </p:nvGrpSpPr>
        <p:grpSpPr>
          <a:xfrm>
            <a:off x="395536" y="2132856"/>
            <a:ext cx="8352928" cy="3672408"/>
            <a:chOff x="395536" y="1637697"/>
            <a:chExt cx="8205954" cy="3807527"/>
          </a:xfrm>
        </p:grpSpPr>
        <p:sp>
          <p:nvSpPr>
            <p:cNvPr id="25" name="Rectangle 24"/>
            <p:cNvSpPr/>
            <p:nvPr/>
          </p:nvSpPr>
          <p:spPr bwMode="auto">
            <a:xfrm>
              <a:off x="395536" y="1842438"/>
              <a:ext cx="1121216" cy="641445"/>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rPr>
                <a:t>Demande de Certification</a:t>
              </a:r>
              <a:endParaRPr kumimoji="0" lang="en-US" sz="1200" b="0" i="0" u="none" strike="noStrike" cap="none" normalizeH="0" baseline="0" dirty="0" smtClean="0">
                <a:ln>
                  <a:noFill/>
                </a:ln>
                <a:solidFill>
                  <a:schemeClr val="tx1"/>
                </a:solidFill>
                <a:effectLst/>
              </a:endParaRPr>
            </a:p>
          </p:txBody>
        </p:sp>
        <p:sp>
          <p:nvSpPr>
            <p:cNvPr id="26" name="Rectangle 25"/>
            <p:cNvSpPr/>
            <p:nvPr/>
          </p:nvSpPr>
          <p:spPr bwMode="auto">
            <a:xfrm>
              <a:off x="2048080" y="3145798"/>
              <a:ext cx="1826701" cy="1412554"/>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rPr>
                <a:t>Suivant</a:t>
              </a:r>
              <a:r>
                <a:rPr kumimoji="0" lang="fr-CH" sz="1200" b="0" i="0" u="none" strike="noStrike" cap="none" normalizeH="0" dirty="0" smtClean="0">
                  <a:ln>
                    <a:noFill/>
                  </a:ln>
                  <a:solidFill>
                    <a:schemeClr val="tx1"/>
                  </a:solidFill>
                  <a:effectLst/>
                </a:rPr>
                <a:t> le cas:</a:t>
              </a:r>
            </a:p>
            <a:p>
              <a:pPr marL="0" marR="0" indent="0" algn="l" defTabSz="914400" rtl="0" eaLnBrk="0" fontAlgn="base" latinLnBrk="0" hangingPunct="0">
                <a:lnSpc>
                  <a:spcPct val="100000"/>
                </a:lnSpc>
                <a:spcBef>
                  <a:spcPct val="0"/>
                </a:spcBef>
                <a:spcAft>
                  <a:spcPct val="0"/>
                </a:spcAft>
                <a:buClrTx/>
                <a:buSzTx/>
                <a:buFontTx/>
                <a:buChar char="-"/>
                <a:tabLst/>
              </a:pPr>
              <a:r>
                <a:rPr lang="fr-CH" sz="1200" dirty="0" smtClean="0">
                  <a:solidFill>
                    <a:schemeClr val="tx1"/>
                  </a:solidFill>
                </a:rPr>
                <a:t> Inspection de l’envoi</a:t>
              </a:r>
            </a:p>
            <a:p>
              <a:pPr marL="0" marR="0" indent="0" algn="l" defTabSz="914400" rtl="0" eaLnBrk="0" fontAlgn="base" latinLnBrk="0" hangingPunct="0">
                <a:lnSpc>
                  <a:spcPct val="100000"/>
                </a:lnSpc>
                <a:spcBef>
                  <a:spcPct val="0"/>
                </a:spcBef>
                <a:spcAft>
                  <a:spcPct val="0"/>
                </a:spcAft>
                <a:buClrTx/>
                <a:buSzTx/>
                <a:buFontTx/>
                <a:buChar char="-"/>
                <a:tabLst/>
              </a:pPr>
              <a:r>
                <a:rPr kumimoji="0" lang="fr-CH" sz="1200" b="0" i="0" u="none" strike="noStrike" cap="none" normalizeH="0" baseline="0" dirty="0" smtClean="0">
                  <a:ln>
                    <a:noFill/>
                  </a:ln>
                  <a:solidFill>
                    <a:schemeClr val="tx1"/>
                  </a:solidFill>
                  <a:effectLst/>
                </a:rPr>
                <a:t> Vérification documentaire</a:t>
              </a:r>
            </a:p>
            <a:p>
              <a:pPr marL="0" marR="0" indent="0" algn="l" defTabSz="914400" rtl="0" eaLnBrk="0" fontAlgn="base" latinLnBrk="0" hangingPunct="0">
                <a:lnSpc>
                  <a:spcPct val="100000"/>
                </a:lnSpc>
                <a:spcBef>
                  <a:spcPct val="0"/>
                </a:spcBef>
                <a:spcAft>
                  <a:spcPct val="0"/>
                </a:spcAft>
                <a:buClrTx/>
                <a:buSzTx/>
                <a:buFontTx/>
                <a:buChar char="-"/>
                <a:tabLst/>
              </a:pPr>
              <a:r>
                <a:rPr lang="fr-CH" sz="1200" dirty="0" smtClean="0">
                  <a:solidFill>
                    <a:schemeClr val="tx1"/>
                  </a:solidFill>
                </a:rPr>
                <a:t> Tests de contrôle</a:t>
              </a:r>
              <a:endParaRPr kumimoji="0" lang="en-US" sz="1200" b="0" i="0" u="none" strike="noStrike" cap="none" normalizeH="0" baseline="0" dirty="0" smtClean="0">
                <a:ln>
                  <a:noFill/>
                </a:ln>
                <a:solidFill>
                  <a:schemeClr val="tx1"/>
                </a:solidFill>
                <a:effectLst/>
              </a:endParaRPr>
            </a:p>
          </p:txBody>
        </p:sp>
        <p:sp>
          <p:nvSpPr>
            <p:cNvPr id="27" name="Flowchart: Document 10"/>
            <p:cNvSpPr/>
            <p:nvPr/>
          </p:nvSpPr>
          <p:spPr bwMode="auto">
            <a:xfrm>
              <a:off x="7308304" y="3425581"/>
              <a:ext cx="1033030" cy="859809"/>
            </a:xfrm>
            <a:prstGeom prst="flowChartDocumen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Rapport de Non-conformité</a:t>
              </a:r>
              <a:endParaRPr kumimoji="0" lang="en-US" sz="1200" b="0" i="0" u="none" strike="noStrike" cap="none" normalizeH="0" baseline="0" dirty="0" smtClean="0">
                <a:ln>
                  <a:noFill/>
                </a:ln>
                <a:solidFill>
                  <a:schemeClr val="tx1"/>
                </a:solidFill>
                <a:effectLst/>
                <a:latin typeface="+mn-lt"/>
              </a:endParaRPr>
            </a:p>
          </p:txBody>
        </p:sp>
        <p:sp>
          <p:nvSpPr>
            <p:cNvPr id="28" name="Flowchart: Decision 12"/>
            <p:cNvSpPr/>
            <p:nvPr/>
          </p:nvSpPr>
          <p:spPr bwMode="auto">
            <a:xfrm>
              <a:off x="2209649" y="1637697"/>
              <a:ext cx="1498255" cy="1078174"/>
            </a:xfrm>
            <a:prstGeom prst="flowChartDecisio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Contrôle?</a:t>
              </a:r>
              <a:endParaRPr kumimoji="0" lang="en-US" sz="1200" b="0" i="0" u="none" strike="noStrike" cap="none" normalizeH="0" baseline="0" dirty="0" smtClean="0">
                <a:ln>
                  <a:noFill/>
                </a:ln>
                <a:solidFill>
                  <a:schemeClr val="tx1"/>
                </a:solidFill>
                <a:effectLst/>
                <a:latin typeface="+mn-lt"/>
              </a:endParaRPr>
            </a:p>
          </p:txBody>
        </p:sp>
        <p:sp>
          <p:nvSpPr>
            <p:cNvPr id="29" name="Flowchart: Decision 13"/>
            <p:cNvSpPr/>
            <p:nvPr/>
          </p:nvSpPr>
          <p:spPr bwMode="auto">
            <a:xfrm>
              <a:off x="4572000" y="3509741"/>
              <a:ext cx="2040867" cy="680114"/>
            </a:xfrm>
            <a:prstGeom prst="flowChartDecisio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Satisfaisant ?</a:t>
              </a:r>
              <a:endParaRPr kumimoji="0" lang="en-US" sz="1200" b="0" i="0" u="none" strike="noStrike" cap="none" normalizeH="0" baseline="0" dirty="0" smtClean="0">
                <a:ln>
                  <a:noFill/>
                </a:ln>
                <a:solidFill>
                  <a:schemeClr val="tx1"/>
                </a:solidFill>
                <a:effectLst/>
                <a:latin typeface="+mn-lt"/>
              </a:endParaRPr>
            </a:p>
          </p:txBody>
        </p:sp>
        <p:cxnSp>
          <p:nvCxnSpPr>
            <p:cNvPr id="30" name="Straight Arrow Connector 14"/>
            <p:cNvCxnSpPr>
              <a:stCxn id="25" idx="3"/>
            </p:cNvCxnSpPr>
            <p:nvPr/>
          </p:nvCxnSpPr>
          <p:spPr bwMode="auto">
            <a:xfrm>
              <a:off x="1516752" y="2163161"/>
              <a:ext cx="667701" cy="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31" name="Straight Arrow Connector 19"/>
            <p:cNvCxnSpPr>
              <a:stCxn id="29" idx="3"/>
            </p:cNvCxnSpPr>
            <p:nvPr/>
          </p:nvCxnSpPr>
          <p:spPr bwMode="auto">
            <a:xfrm>
              <a:off x="6612867" y="3849798"/>
              <a:ext cx="695437" cy="1125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32" name="Straight Arrow Connector 20"/>
            <p:cNvCxnSpPr>
              <a:stCxn id="26" idx="3"/>
              <a:endCxn id="29" idx="1"/>
            </p:cNvCxnSpPr>
            <p:nvPr/>
          </p:nvCxnSpPr>
          <p:spPr bwMode="auto">
            <a:xfrm flipV="1">
              <a:off x="3874781" y="3849798"/>
              <a:ext cx="697219" cy="227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33" name="TextBox 21"/>
            <p:cNvSpPr txBox="1"/>
            <p:nvPr/>
          </p:nvSpPr>
          <p:spPr>
            <a:xfrm>
              <a:off x="3923928" y="1916832"/>
              <a:ext cx="445956" cy="276999"/>
            </a:xfrm>
            <a:prstGeom prst="rect">
              <a:avLst/>
            </a:prstGeom>
            <a:noFill/>
          </p:spPr>
          <p:txBody>
            <a:bodyPr wrap="none" rtlCol="0">
              <a:spAutoFit/>
            </a:bodyPr>
            <a:lstStyle/>
            <a:p>
              <a:r>
                <a:rPr lang="fr-CH" sz="1200" dirty="0" smtClean="0">
                  <a:latin typeface="+mj-lt"/>
                </a:rPr>
                <a:t>Non</a:t>
              </a:r>
              <a:endParaRPr lang="en-US" sz="1200" dirty="0">
                <a:latin typeface="+mj-lt"/>
              </a:endParaRPr>
            </a:p>
          </p:txBody>
        </p:sp>
        <p:sp>
          <p:nvSpPr>
            <p:cNvPr id="34" name="TextBox 22"/>
            <p:cNvSpPr txBox="1"/>
            <p:nvPr/>
          </p:nvSpPr>
          <p:spPr>
            <a:xfrm>
              <a:off x="6660232" y="3573016"/>
              <a:ext cx="445956" cy="276999"/>
            </a:xfrm>
            <a:prstGeom prst="rect">
              <a:avLst/>
            </a:prstGeom>
            <a:noFill/>
          </p:spPr>
          <p:txBody>
            <a:bodyPr wrap="none" rtlCol="0">
              <a:spAutoFit/>
            </a:bodyPr>
            <a:lstStyle/>
            <a:p>
              <a:r>
                <a:rPr lang="fr-CH" sz="1200" dirty="0" smtClean="0">
                  <a:latin typeface="+mj-lt"/>
                </a:rPr>
                <a:t>Non</a:t>
              </a:r>
              <a:endParaRPr lang="en-US" sz="1200" dirty="0">
                <a:latin typeface="+mj-lt"/>
              </a:endParaRPr>
            </a:p>
          </p:txBody>
        </p:sp>
        <p:sp>
          <p:nvSpPr>
            <p:cNvPr id="35" name="TextBox 23"/>
            <p:cNvSpPr txBox="1"/>
            <p:nvPr/>
          </p:nvSpPr>
          <p:spPr>
            <a:xfrm>
              <a:off x="5436096" y="2708920"/>
              <a:ext cx="402674" cy="276999"/>
            </a:xfrm>
            <a:prstGeom prst="rect">
              <a:avLst/>
            </a:prstGeom>
            <a:noFill/>
          </p:spPr>
          <p:txBody>
            <a:bodyPr wrap="none" rtlCol="0">
              <a:spAutoFit/>
            </a:bodyPr>
            <a:lstStyle/>
            <a:p>
              <a:r>
                <a:rPr lang="fr-CH" sz="1200" dirty="0" smtClean="0">
                  <a:latin typeface="+mj-lt"/>
                </a:rPr>
                <a:t>Oui</a:t>
              </a:r>
              <a:endParaRPr lang="en-US" sz="1200" dirty="0">
                <a:latin typeface="+mj-lt"/>
              </a:endParaRPr>
            </a:p>
          </p:txBody>
        </p:sp>
        <p:sp>
          <p:nvSpPr>
            <p:cNvPr id="36" name="TextBox 24"/>
            <p:cNvSpPr txBox="1"/>
            <p:nvPr/>
          </p:nvSpPr>
          <p:spPr>
            <a:xfrm>
              <a:off x="2987824" y="2708920"/>
              <a:ext cx="402674" cy="276999"/>
            </a:xfrm>
            <a:prstGeom prst="rect">
              <a:avLst/>
            </a:prstGeom>
            <a:noFill/>
          </p:spPr>
          <p:txBody>
            <a:bodyPr wrap="none" rtlCol="0">
              <a:spAutoFit/>
            </a:bodyPr>
            <a:lstStyle/>
            <a:p>
              <a:r>
                <a:rPr lang="fr-CH" sz="1200" dirty="0" smtClean="0">
                  <a:latin typeface="+mj-lt"/>
                </a:rPr>
                <a:t>Oui</a:t>
              </a:r>
              <a:endParaRPr lang="en-US" sz="1200" dirty="0">
                <a:latin typeface="+mj-lt"/>
              </a:endParaRPr>
            </a:p>
          </p:txBody>
        </p:sp>
        <p:sp>
          <p:nvSpPr>
            <p:cNvPr id="37" name="Flowchart: Document 25"/>
            <p:cNvSpPr/>
            <p:nvPr/>
          </p:nvSpPr>
          <p:spPr bwMode="auto">
            <a:xfrm>
              <a:off x="4720836" y="1874285"/>
              <a:ext cx="879756" cy="611875"/>
            </a:xfrm>
            <a:prstGeom prst="flowChartDocumen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CDC</a:t>
              </a:r>
              <a:endParaRPr kumimoji="0" lang="en-US" sz="1200" b="0" i="0" u="none" strike="noStrike" cap="none" normalizeH="0" baseline="0" dirty="0" smtClean="0">
                <a:ln>
                  <a:noFill/>
                </a:ln>
                <a:solidFill>
                  <a:schemeClr val="tx1"/>
                </a:solidFill>
                <a:effectLst/>
                <a:latin typeface="+mn-lt"/>
              </a:endParaRPr>
            </a:p>
          </p:txBody>
        </p:sp>
        <p:sp>
          <p:nvSpPr>
            <p:cNvPr id="38" name="Flowchart: Document 26"/>
            <p:cNvSpPr/>
            <p:nvPr/>
          </p:nvSpPr>
          <p:spPr bwMode="auto">
            <a:xfrm>
              <a:off x="7066642" y="4658429"/>
              <a:ext cx="1534848" cy="786795"/>
            </a:xfrm>
            <a:prstGeom prst="flowChartDocumen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Risque d’annulation de l’enregistrement</a:t>
              </a:r>
              <a:endParaRPr kumimoji="0" lang="en-US" sz="1200" b="0" i="0" u="none" strike="noStrike" cap="none" normalizeH="0" baseline="0" dirty="0" smtClean="0">
                <a:ln>
                  <a:noFill/>
                </a:ln>
                <a:solidFill>
                  <a:schemeClr val="tx1"/>
                </a:solidFill>
                <a:effectLst/>
                <a:latin typeface="+mn-lt"/>
              </a:endParaRPr>
            </a:p>
          </p:txBody>
        </p:sp>
        <p:cxnSp>
          <p:nvCxnSpPr>
            <p:cNvPr id="39" name="Straight Arrow Connector 38"/>
            <p:cNvCxnSpPr>
              <a:stCxn id="28" idx="3"/>
              <a:endCxn id="37" idx="1"/>
            </p:cNvCxnSpPr>
            <p:nvPr/>
          </p:nvCxnSpPr>
          <p:spPr bwMode="auto">
            <a:xfrm>
              <a:off x="3707904" y="2176784"/>
              <a:ext cx="1012932" cy="3439"/>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40" name="Straight Arrow Connector 40"/>
            <p:cNvCxnSpPr>
              <a:stCxn id="28" idx="2"/>
              <a:endCxn id="26" idx="0"/>
            </p:cNvCxnSpPr>
            <p:nvPr/>
          </p:nvCxnSpPr>
          <p:spPr bwMode="auto">
            <a:xfrm>
              <a:off x="2958777" y="2715871"/>
              <a:ext cx="2654" cy="42992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41" name="Straight Arrow Connector 46"/>
            <p:cNvCxnSpPr>
              <a:stCxn id="29" idx="0"/>
              <a:endCxn id="37" idx="2"/>
            </p:cNvCxnSpPr>
            <p:nvPr/>
          </p:nvCxnSpPr>
          <p:spPr bwMode="auto">
            <a:xfrm flipH="1" flipV="1">
              <a:off x="5160714" y="2445708"/>
              <a:ext cx="431720" cy="1064033"/>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62" name="Straight Arrow Connector 50"/>
            <p:cNvCxnSpPr>
              <a:stCxn id="27" idx="2"/>
              <a:endCxn id="38" idx="0"/>
            </p:cNvCxnSpPr>
            <p:nvPr/>
          </p:nvCxnSpPr>
          <p:spPr bwMode="auto">
            <a:xfrm>
              <a:off x="7824819" y="4228547"/>
              <a:ext cx="9247" cy="42988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sp>
        <p:nvSpPr>
          <p:cNvPr id="64" name="Rectangle 3"/>
          <p:cNvSpPr>
            <a:spLocks noGrp="1" noChangeArrowheads="1"/>
          </p:cNvSpPr>
          <p:nvPr>
            <p:ph idx="1"/>
          </p:nvPr>
        </p:nvSpPr>
        <p:spPr>
          <a:xfrm>
            <a:off x="323528" y="6001022"/>
            <a:ext cx="8496944" cy="668338"/>
          </a:xfrm>
          <a:solidFill>
            <a:schemeClr val="bg1"/>
          </a:solidFill>
          <a:ln>
            <a:solidFill>
              <a:schemeClr val="tx2"/>
            </a:solidFill>
          </a:ln>
        </p:spPr>
        <p:txBody>
          <a:bodyPr/>
          <a:lstStyle/>
          <a:p>
            <a:pPr marL="0" indent="0" algn="just">
              <a:buFont typeface="Wingdings" pitchFamily="2" charset="2"/>
              <a:buNone/>
            </a:pPr>
            <a:r>
              <a:rPr lang="fr-FR" sz="1200" dirty="0" smtClean="0">
                <a:solidFill>
                  <a:srgbClr val="FF0000"/>
                </a:solidFill>
                <a:cs typeface="Arial" charset="0"/>
              </a:rPr>
              <a:t>Fournisseurs et fabricants à envois fréquents et réguliers à destination de la République du Cameroun. Pour pouvoir enregistrer leurs Produits et bénéficier de la Méthode B, les Fournisseurs doivent avoir au moins fait trois (03) envois selon la Méthode A avec des Produits qui ont été trouvés conformes à chaque fois.</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23528" y="1196752"/>
            <a:ext cx="8352927" cy="792088"/>
          </a:xfrm>
        </p:spPr>
        <p:txBody>
          <a:bodyPr>
            <a:noAutofit/>
          </a:bodyPr>
          <a:lstStyle/>
          <a:p>
            <a:r>
              <a:rPr lang="en-GB" altLang="fr-FR" sz="3600" dirty="0" smtClean="0">
                <a:solidFill>
                  <a:srgbClr val="000000"/>
                </a:solidFill>
              </a:rPr>
              <a:t>PROCESSUS METHODE C</a:t>
            </a:r>
            <a:endParaRPr lang="en-GB" altLang="fr-FR" sz="3600" dirty="0" smtClean="0">
              <a:solidFill>
                <a:srgbClr val="000000"/>
              </a:solidFill>
            </a:endParaRPr>
          </a:p>
        </p:txBody>
      </p:sp>
      <p:grpSp>
        <p:nvGrpSpPr>
          <p:cNvPr id="24" name="Groupe 23"/>
          <p:cNvGrpSpPr/>
          <p:nvPr/>
        </p:nvGrpSpPr>
        <p:grpSpPr>
          <a:xfrm>
            <a:off x="395536" y="2204864"/>
            <a:ext cx="8205954" cy="3744416"/>
            <a:chOff x="395536" y="1700808"/>
            <a:chExt cx="8205954" cy="3744416"/>
          </a:xfrm>
        </p:grpSpPr>
        <p:sp>
          <p:nvSpPr>
            <p:cNvPr id="42" name="Rectangle 41"/>
            <p:cNvSpPr/>
            <p:nvPr/>
          </p:nvSpPr>
          <p:spPr bwMode="auto">
            <a:xfrm>
              <a:off x="395536" y="1842438"/>
              <a:ext cx="1121216" cy="794474"/>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rPr>
                <a:t>Demande de Certification et documents finaux</a:t>
              </a:r>
              <a:endParaRPr kumimoji="0" lang="en-US" sz="1200" b="0" i="0" u="none" strike="noStrike" cap="none" normalizeH="0" baseline="0" dirty="0" smtClean="0">
                <a:ln>
                  <a:noFill/>
                </a:ln>
                <a:solidFill>
                  <a:schemeClr val="tx1"/>
                </a:solidFill>
                <a:effectLst/>
              </a:endParaRPr>
            </a:p>
          </p:txBody>
        </p:sp>
        <p:sp>
          <p:nvSpPr>
            <p:cNvPr id="43" name="Rectangle 42"/>
            <p:cNvSpPr/>
            <p:nvPr/>
          </p:nvSpPr>
          <p:spPr bwMode="auto">
            <a:xfrm>
              <a:off x="2048080" y="3344730"/>
              <a:ext cx="1826701" cy="1003282"/>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fr-CH" sz="1200" dirty="0" smtClean="0">
                <a:solidFill>
                  <a:schemeClr val="tx1"/>
                </a:solidFill>
              </a:endParaRPr>
            </a:p>
            <a:p>
              <a:pPr marL="0" marR="0" indent="0" algn="l" defTabSz="914400" rtl="0" eaLnBrk="0" fontAlgn="base" latinLnBrk="0" hangingPunct="0">
                <a:lnSpc>
                  <a:spcPct val="100000"/>
                </a:lnSpc>
                <a:spcBef>
                  <a:spcPct val="0"/>
                </a:spcBef>
                <a:spcAft>
                  <a:spcPct val="0"/>
                </a:spcAft>
                <a:buClrTx/>
                <a:buSzTx/>
                <a:buFontTx/>
                <a:buNone/>
                <a:tabLst/>
              </a:pPr>
              <a:endParaRPr lang="fr-CH" sz="1200" dirty="0" smtClean="0">
                <a:solidFill>
                  <a:schemeClr val="tx1"/>
                </a:solidFill>
              </a:endParaRPr>
            </a:p>
            <a:p>
              <a:pPr marL="0" marR="0" indent="0" algn="l" defTabSz="914400" rtl="0" eaLnBrk="0" fontAlgn="base" latinLnBrk="0" hangingPunct="0">
                <a:lnSpc>
                  <a:spcPct val="100000"/>
                </a:lnSpc>
                <a:spcBef>
                  <a:spcPct val="0"/>
                </a:spcBef>
                <a:spcAft>
                  <a:spcPct val="0"/>
                </a:spcAft>
                <a:buClrTx/>
                <a:buSzTx/>
                <a:buFontTx/>
                <a:buNone/>
                <a:tabLst/>
              </a:pPr>
              <a:r>
                <a:rPr lang="fr-CH" sz="1200" dirty="0" smtClean="0">
                  <a:solidFill>
                    <a:schemeClr val="tx1"/>
                  </a:solidFill>
                </a:rPr>
                <a:t>Inspection de l’envoi</a:t>
              </a:r>
            </a:p>
          </p:txBody>
        </p:sp>
        <p:sp>
          <p:nvSpPr>
            <p:cNvPr id="44" name="Flowchart: Document 10"/>
            <p:cNvSpPr/>
            <p:nvPr/>
          </p:nvSpPr>
          <p:spPr bwMode="auto">
            <a:xfrm>
              <a:off x="7308304" y="3425581"/>
              <a:ext cx="1033030" cy="859809"/>
            </a:xfrm>
            <a:prstGeom prst="flowChartDocumen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Rapport de Non-conformité</a:t>
              </a:r>
              <a:endParaRPr kumimoji="0" lang="en-US" sz="1200" b="0" i="0" u="none" strike="noStrike" cap="none" normalizeH="0" baseline="0" dirty="0" smtClean="0">
                <a:ln>
                  <a:noFill/>
                </a:ln>
                <a:solidFill>
                  <a:schemeClr val="tx1"/>
                </a:solidFill>
                <a:effectLst/>
                <a:latin typeface="+mn-lt"/>
              </a:endParaRPr>
            </a:p>
          </p:txBody>
        </p:sp>
        <p:sp>
          <p:nvSpPr>
            <p:cNvPr id="45" name="Flowchart: Decision 12"/>
            <p:cNvSpPr/>
            <p:nvPr/>
          </p:nvSpPr>
          <p:spPr bwMode="auto">
            <a:xfrm>
              <a:off x="2209649" y="1700808"/>
              <a:ext cx="1498255" cy="1078174"/>
            </a:xfrm>
            <a:prstGeom prst="flowChartDecisio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Contrôle?</a:t>
              </a:r>
              <a:endParaRPr kumimoji="0" lang="en-US" sz="1200" b="0" i="0" u="none" strike="noStrike" cap="none" normalizeH="0" baseline="0" dirty="0" smtClean="0">
                <a:ln>
                  <a:noFill/>
                </a:ln>
                <a:solidFill>
                  <a:schemeClr val="tx1"/>
                </a:solidFill>
                <a:effectLst/>
                <a:latin typeface="+mn-lt"/>
              </a:endParaRPr>
            </a:p>
          </p:txBody>
        </p:sp>
        <p:sp>
          <p:nvSpPr>
            <p:cNvPr id="46" name="Flowchart: Decision 13"/>
            <p:cNvSpPr/>
            <p:nvPr/>
          </p:nvSpPr>
          <p:spPr bwMode="auto">
            <a:xfrm>
              <a:off x="4572000" y="3509741"/>
              <a:ext cx="2040867" cy="680114"/>
            </a:xfrm>
            <a:prstGeom prst="flowChartDecision">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Satisfaisant ?</a:t>
              </a:r>
              <a:endParaRPr kumimoji="0" lang="en-US" sz="1200" b="0" i="0" u="none" strike="noStrike" cap="none" normalizeH="0" baseline="0" dirty="0" smtClean="0">
                <a:ln>
                  <a:noFill/>
                </a:ln>
                <a:solidFill>
                  <a:schemeClr val="tx1"/>
                </a:solidFill>
                <a:effectLst/>
                <a:latin typeface="+mn-lt"/>
              </a:endParaRPr>
            </a:p>
          </p:txBody>
        </p:sp>
        <p:cxnSp>
          <p:nvCxnSpPr>
            <p:cNvPr id="47" name="Straight Arrow Connector 14"/>
            <p:cNvCxnSpPr>
              <a:stCxn id="42" idx="3"/>
              <a:endCxn id="45" idx="1"/>
            </p:cNvCxnSpPr>
            <p:nvPr/>
          </p:nvCxnSpPr>
          <p:spPr bwMode="auto">
            <a:xfrm>
              <a:off x="1516752" y="2239675"/>
              <a:ext cx="692897" cy="22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48" name="Straight Arrow Connector 19"/>
            <p:cNvCxnSpPr>
              <a:stCxn id="46" idx="3"/>
            </p:cNvCxnSpPr>
            <p:nvPr/>
          </p:nvCxnSpPr>
          <p:spPr bwMode="auto">
            <a:xfrm>
              <a:off x="6612867" y="3849798"/>
              <a:ext cx="695437" cy="1125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49" name="Straight Arrow Connector 20"/>
            <p:cNvCxnSpPr>
              <a:stCxn id="43" idx="3"/>
              <a:endCxn id="46" idx="1"/>
            </p:cNvCxnSpPr>
            <p:nvPr/>
          </p:nvCxnSpPr>
          <p:spPr bwMode="auto">
            <a:xfrm>
              <a:off x="3874781" y="3846371"/>
              <a:ext cx="697219" cy="3427"/>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50" name="TextBox 21"/>
            <p:cNvSpPr txBox="1"/>
            <p:nvPr/>
          </p:nvSpPr>
          <p:spPr>
            <a:xfrm>
              <a:off x="3923928" y="1916832"/>
              <a:ext cx="445956" cy="276999"/>
            </a:xfrm>
            <a:prstGeom prst="rect">
              <a:avLst/>
            </a:prstGeom>
            <a:noFill/>
          </p:spPr>
          <p:txBody>
            <a:bodyPr wrap="none" rtlCol="0">
              <a:spAutoFit/>
            </a:bodyPr>
            <a:lstStyle/>
            <a:p>
              <a:r>
                <a:rPr lang="fr-CH" sz="1200" dirty="0" smtClean="0">
                  <a:latin typeface="+mj-lt"/>
                </a:rPr>
                <a:t>Non</a:t>
              </a:r>
              <a:endParaRPr lang="en-US" sz="1200" dirty="0">
                <a:latin typeface="+mj-lt"/>
              </a:endParaRPr>
            </a:p>
          </p:txBody>
        </p:sp>
        <p:sp>
          <p:nvSpPr>
            <p:cNvPr id="51" name="TextBox 22"/>
            <p:cNvSpPr txBox="1"/>
            <p:nvPr/>
          </p:nvSpPr>
          <p:spPr>
            <a:xfrm>
              <a:off x="6660232" y="3573016"/>
              <a:ext cx="445956" cy="276999"/>
            </a:xfrm>
            <a:prstGeom prst="rect">
              <a:avLst/>
            </a:prstGeom>
            <a:noFill/>
          </p:spPr>
          <p:txBody>
            <a:bodyPr wrap="none" rtlCol="0">
              <a:spAutoFit/>
            </a:bodyPr>
            <a:lstStyle/>
            <a:p>
              <a:r>
                <a:rPr lang="fr-CH" sz="1200" dirty="0" smtClean="0">
                  <a:latin typeface="+mj-lt"/>
                </a:rPr>
                <a:t>Non</a:t>
              </a:r>
              <a:endParaRPr lang="en-US" sz="1200" dirty="0">
                <a:latin typeface="+mj-lt"/>
              </a:endParaRPr>
            </a:p>
          </p:txBody>
        </p:sp>
        <p:sp>
          <p:nvSpPr>
            <p:cNvPr id="52" name="TextBox 23"/>
            <p:cNvSpPr txBox="1"/>
            <p:nvPr/>
          </p:nvSpPr>
          <p:spPr>
            <a:xfrm>
              <a:off x="5436096" y="2708920"/>
              <a:ext cx="402674" cy="276999"/>
            </a:xfrm>
            <a:prstGeom prst="rect">
              <a:avLst/>
            </a:prstGeom>
            <a:noFill/>
          </p:spPr>
          <p:txBody>
            <a:bodyPr wrap="none" rtlCol="0">
              <a:spAutoFit/>
            </a:bodyPr>
            <a:lstStyle/>
            <a:p>
              <a:r>
                <a:rPr lang="fr-CH" sz="1200" dirty="0" smtClean="0">
                  <a:latin typeface="+mj-lt"/>
                </a:rPr>
                <a:t>Oui</a:t>
              </a:r>
              <a:endParaRPr lang="en-US" sz="1200" dirty="0">
                <a:latin typeface="+mj-lt"/>
              </a:endParaRPr>
            </a:p>
          </p:txBody>
        </p:sp>
        <p:sp>
          <p:nvSpPr>
            <p:cNvPr id="53" name="TextBox 24"/>
            <p:cNvSpPr txBox="1"/>
            <p:nvPr/>
          </p:nvSpPr>
          <p:spPr>
            <a:xfrm>
              <a:off x="2987824" y="2708920"/>
              <a:ext cx="402674" cy="276999"/>
            </a:xfrm>
            <a:prstGeom prst="rect">
              <a:avLst/>
            </a:prstGeom>
            <a:noFill/>
          </p:spPr>
          <p:txBody>
            <a:bodyPr wrap="none" rtlCol="0">
              <a:spAutoFit/>
            </a:bodyPr>
            <a:lstStyle/>
            <a:p>
              <a:r>
                <a:rPr lang="fr-CH" sz="1200" dirty="0" smtClean="0">
                  <a:latin typeface="+mj-lt"/>
                </a:rPr>
                <a:t>Oui</a:t>
              </a:r>
              <a:endParaRPr lang="en-US" sz="1200" dirty="0">
                <a:latin typeface="+mj-lt"/>
              </a:endParaRPr>
            </a:p>
          </p:txBody>
        </p:sp>
        <p:sp>
          <p:nvSpPr>
            <p:cNvPr id="54" name="Flowchart: Document 25"/>
            <p:cNvSpPr/>
            <p:nvPr/>
          </p:nvSpPr>
          <p:spPr bwMode="auto">
            <a:xfrm>
              <a:off x="4720836" y="1935937"/>
              <a:ext cx="1003292" cy="611875"/>
            </a:xfrm>
            <a:prstGeom prst="flowChartDocumen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Certificat Electronique</a:t>
              </a:r>
              <a:endParaRPr kumimoji="0" lang="en-US" sz="1200" b="0" i="0" u="none" strike="noStrike" cap="none" normalizeH="0" baseline="0" dirty="0" smtClean="0">
                <a:ln>
                  <a:noFill/>
                </a:ln>
                <a:solidFill>
                  <a:schemeClr val="tx1"/>
                </a:solidFill>
                <a:effectLst/>
                <a:latin typeface="+mn-lt"/>
              </a:endParaRPr>
            </a:p>
          </p:txBody>
        </p:sp>
        <p:sp>
          <p:nvSpPr>
            <p:cNvPr id="55" name="Flowchart: Document 26"/>
            <p:cNvSpPr/>
            <p:nvPr/>
          </p:nvSpPr>
          <p:spPr bwMode="auto">
            <a:xfrm>
              <a:off x="7066642" y="4658429"/>
              <a:ext cx="1534848" cy="786795"/>
            </a:xfrm>
            <a:prstGeom prst="flowChartDocumen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fr-CH" sz="1200" b="0" i="0" u="none" strike="noStrike" cap="none" normalizeH="0" baseline="0" dirty="0" smtClean="0">
                  <a:ln>
                    <a:noFill/>
                  </a:ln>
                  <a:solidFill>
                    <a:schemeClr val="tx1"/>
                  </a:solidFill>
                  <a:effectLst/>
                  <a:latin typeface="+mn-lt"/>
                </a:rPr>
                <a:t>Risque d’annulation de la</a:t>
              </a:r>
              <a:r>
                <a:rPr kumimoji="0" lang="fr-CH" sz="1200" b="0" i="0" u="none" strike="noStrike" cap="none" normalizeH="0" dirty="0" smtClean="0">
                  <a:ln>
                    <a:noFill/>
                  </a:ln>
                  <a:solidFill>
                    <a:schemeClr val="tx1"/>
                  </a:solidFill>
                  <a:effectLst/>
                  <a:latin typeface="+mn-lt"/>
                </a:rPr>
                <a:t> licence</a:t>
              </a:r>
              <a:endParaRPr kumimoji="0" lang="en-US" sz="1200" b="0" i="0" u="none" strike="noStrike" cap="none" normalizeH="0" baseline="0" dirty="0" smtClean="0">
                <a:ln>
                  <a:noFill/>
                </a:ln>
                <a:solidFill>
                  <a:schemeClr val="tx1"/>
                </a:solidFill>
                <a:effectLst/>
                <a:latin typeface="+mn-lt"/>
              </a:endParaRPr>
            </a:p>
          </p:txBody>
        </p:sp>
        <p:cxnSp>
          <p:nvCxnSpPr>
            <p:cNvPr id="56" name="Straight Arrow Connector 38"/>
            <p:cNvCxnSpPr>
              <a:stCxn id="45" idx="3"/>
              <a:endCxn id="54" idx="1"/>
            </p:cNvCxnSpPr>
            <p:nvPr/>
          </p:nvCxnSpPr>
          <p:spPr bwMode="auto">
            <a:xfrm>
              <a:off x="3707904" y="2239895"/>
              <a:ext cx="1012932" cy="198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57" name="Straight Arrow Connector 40"/>
            <p:cNvCxnSpPr>
              <a:stCxn id="45" idx="2"/>
              <a:endCxn id="43" idx="0"/>
            </p:cNvCxnSpPr>
            <p:nvPr/>
          </p:nvCxnSpPr>
          <p:spPr bwMode="auto">
            <a:xfrm>
              <a:off x="2958777" y="2778982"/>
              <a:ext cx="2654" cy="565748"/>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58" name="Straight Arrow Connector 46"/>
            <p:cNvCxnSpPr>
              <a:stCxn id="46" idx="0"/>
              <a:endCxn id="54" idx="2"/>
            </p:cNvCxnSpPr>
            <p:nvPr/>
          </p:nvCxnSpPr>
          <p:spPr bwMode="auto">
            <a:xfrm flipH="1" flipV="1">
              <a:off x="5222482" y="2507360"/>
              <a:ext cx="369952" cy="1002381"/>
            </a:xfrm>
            <a:prstGeom prst="straightConnector1">
              <a:avLst/>
            </a:prstGeom>
            <a:solidFill>
              <a:schemeClr val="accent1"/>
            </a:solidFill>
            <a:ln w="9525" cap="flat" cmpd="sng" algn="ctr">
              <a:solidFill>
                <a:schemeClr val="tx1"/>
              </a:solidFill>
              <a:prstDash val="solid"/>
              <a:round/>
              <a:headEnd type="none" w="med" len="med"/>
              <a:tailEnd type="arrow"/>
            </a:ln>
            <a:effectLst/>
          </p:spPr>
        </p:cxnSp>
        <p:cxnSp>
          <p:nvCxnSpPr>
            <p:cNvPr id="59" name="Straight Arrow Connector 50"/>
            <p:cNvCxnSpPr>
              <a:stCxn id="44" idx="2"/>
              <a:endCxn id="55" idx="0"/>
            </p:cNvCxnSpPr>
            <p:nvPr/>
          </p:nvCxnSpPr>
          <p:spPr bwMode="auto">
            <a:xfrm>
              <a:off x="7824819" y="4228547"/>
              <a:ext cx="9247" cy="429882"/>
            </a:xfrm>
            <a:prstGeom prst="straightConnector1">
              <a:avLst/>
            </a:prstGeom>
            <a:solidFill>
              <a:schemeClr val="accent1"/>
            </a:solidFill>
            <a:ln w="9525" cap="flat" cmpd="sng" algn="ctr">
              <a:solidFill>
                <a:schemeClr val="tx1"/>
              </a:solidFill>
              <a:prstDash val="solid"/>
              <a:round/>
              <a:headEnd type="none" w="med" len="med"/>
              <a:tailEnd type="arrow"/>
            </a:ln>
            <a:effectLst/>
          </p:spPr>
        </p:cxnSp>
      </p:grpSp>
      <p:sp>
        <p:nvSpPr>
          <p:cNvPr id="60" name="Rectangle 3"/>
          <p:cNvSpPr>
            <a:spLocks noGrp="1" noChangeArrowheads="1"/>
          </p:cNvSpPr>
          <p:nvPr>
            <p:ph idx="1"/>
          </p:nvPr>
        </p:nvSpPr>
        <p:spPr>
          <a:xfrm>
            <a:off x="323528" y="6145038"/>
            <a:ext cx="8352928" cy="524322"/>
          </a:xfrm>
          <a:solidFill>
            <a:schemeClr val="bg1"/>
          </a:solidFill>
          <a:ln>
            <a:solidFill>
              <a:schemeClr val="tx2"/>
            </a:solidFill>
          </a:ln>
        </p:spPr>
        <p:txBody>
          <a:bodyPr/>
          <a:lstStyle/>
          <a:p>
            <a:pPr marL="0" indent="0" algn="just">
              <a:buFont typeface="Wingdings" pitchFamily="2" charset="2"/>
              <a:buNone/>
            </a:pPr>
            <a:r>
              <a:rPr lang="fr-FR" sz="1200" dirty="0" smtClean="0">
                <a:solidFill>
                  <a:srgbClr val="FF0000"/>
                </a:solidFill>
                <a:cs typeface="Arial" charset="0"/>
              </a:rPr>
              <a:t>Concerne les produits sous licence (Système d'homologation de produits) et s'applique uniquement aux fabricants. La méthode est similaire au système de certification ISO 5; </a:t>
            </a:r>
            <a:endParaRPr lang="fr-FR" altLang="fr-FR" sz="1200" dirty="0" smtClean="0">
              <a:solidFill>
                <a:srgbClr val="FF0000"/>
              </a:solidFill>
              <a:cs typeface="Arial" charset="0"/>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251520" y="1196752"/>
            <a:ext cx="8712968" cy="864096"/>
          </a:xfrm>
        </p:spPr>
        <p:txBody>
          <a:bodyPr>
            <a:noAutofit/>
          </a:bodyPr>
          <a:lstStyle/>
          <a:p>
            <a:r>
              <a:rPr lang="en-GB" altLang="fr-FR" sz="3600" dirty="0" smtClean="0">
                <a:solidFill>
                  <a:srgbClr val="000000"/>
                </a:solidFill>
              </a:rPr>
              <a:t>UN </a:t>
            </a:r>
            <a:r>
              <a:rPr lang="en-GB" altLang="fr-FR" sz="3600" dirty="0" smtClean="0">
                <a:solidFill>
                  <a:srgbClr val="000000"/>
                </a:solidFill>
              </a:rPr>
              <a:t>PECAE EFFICACE </a:t>
            </a:r>
            <a:r>
              <a:rPr lang="en-GB" altLang="fr-FR" sz="3600" dirty="0" smtClean="0">
                <a:solidFill>
                  <a:srgbClr val="000000"/>
                </a:solidFill>
              </a:rPr>
              <a:t>PERMET DE DÉTECTER </a:t>
            </a:r>
            <a:r>
              <a:rPr lang="en-GB" altLang="fr-FR" sz="3600" dirty="0" smtClean="0">
                <a:solidFill>
                  <a:srgbClr val="000000"/>
                </a:solidFill>
              </a:rPr>
              <a:t>...</a:t>
            </a:r>
            <a:endParaRPr lang="en-GB" altLang="fr-FR" sz="3600" dirty="0" smtClean="0">
              <a:solidFill>
                <a:srgbClr val="000000"/>
              </a:solidFill>
            </a:endParaRPr>
          </a:p>
        </p:txBody>
      </p:sp>
      <p:pic>
        <p:nvPicPr>
          <p:cNvPr id="4" name="Picture 3" descr="didasa"/>
          <p:cNvPicPr>
            <a:picLocks noChangeAspect="1" noChangeArrowheads="1"/>
          </p:cNvPicPr>
          <p:nvPr/>
        </p:nvPicPr>
        <p:blipFill>
          <a:blip r:embed="rId3" cstate="print"/>
          <a:srcRect/>
          <a:stretch>
            <a:fillRect/>
          </a:stretch>
        </p:blipFill>
        <p:spPr bwMode="auto">
          <a:xfrm>
            <a:off x="6867649" y="5173364"/>
            <a:ext cx="2081213" cy="1412875"/>
          </a:xfrm>
          <a:prstGeom prst="rect">
            <a:avLst/>
          </a:prstGeom>
          <a:noFill/>
          <a:ln w="9525">
            <a:noFill/>
            <a:miter lim="800000"/>
            <a:headEnd/>
            <a:tailEnd/>
          </a:ln>
        </p:spPr>
      </p:pic>
      <p:pic>
        <p:nvPicPr>
          <p:cNvPr id="5" name="Picture 7" descr="sqny"/>
          <p:cNvPicPr>
            <a:picLocks noChangeAspect="1" noChangeArrowheads="1"/>
          </p:cNvPicPr>
          <p:nvPr/>
        </p:nvPicPr>
        <p:blipFill>
          <a:blip r:embed="rId4" cstate="print"/>
          <a:srcRect/>
          <a:stretch>
            <a:fillRect/>
          </a:stretch>
        </p:blipFill>
        <p:spPr bwMode="auto">
          <a:xfrm>
            <a:off x="3605337" y="5195589"/>
            <a:ext cx="1350962" cy="1400175"/>
          </a:xfrm>
          <a:prstGeom prst="rect">
            <a:avLst/>
          </a:prstGeom>
          <a:noFill/>
          <a:ln w="9525">
            <a:noFill/>
            <a:miter lim="800000"/>
            <a:headEnd/>
            <a:tailEnd/>
          </a:ln>
        </p:spPr>
      </p:pic>
      <p:pic>
        <p:nvPicPr>
          <p:cNvPr id="6" name="Picture 8" descr="Nire"/>
          <p:cNvPicPr>
            <a:picLocks noChangeAspect="1" noChangeArrowheads="1"/>
          </p:cNvPicPr>
          <p:nvPr/>
        </p:nvPicPr>
        <p:blipFill>
          <a:blip r:embed="rId5" cstate="print"/>
          <a:srcRect/>
          <a:stretch>
            <a:fillRect/>
          </a:stretch>
        </p:blipFill>
        <p:spPr bwMode="auto">
          <a:xfrm>
            <a:off x="4959474" y="5186064"/>
            <a:ext cx="1911350" cy="1411288"/>
          </a:xfrm>
          <a:prstGeom prst="rect">
            <a:avLst/>
          </a:prstGeom>
          <a:noFill/>
          <a:ln w="9525">
            <a:noFill/>
            <a:miter lim="800000"/>
            <a:headEnd/>
            <a:tailEnd/>
          </a:ln>
        </p:spPr>
      </p:pic>
      <p:pic>
        <p:nvPicPr>
          <p:cNvPr id="7" name="Picture 11" descr="pills"/>
          <p:cNvPicPr>
            <a:picLocks noChangeAspect="1" noChangeArrowheads="1"/>
          </p:cNvPicPr>
          <p:nvPr/>
        </p:nvPicPr>
        <p:blipFill>
          <a:blip r:embed="rId6" cstate="print"/>
          <a:srcRect/>
          <a:stretch>
            <a:fillRect/>
          </a:stretch>
        </p:blipFill>
        <p:spPr bwMode="auto">
          <a:xfrm>
            <a:off x="179512" y="5179714"/>
            <a:ext cx="3467100" cy="1416050"/>
          </a:xfrm>
          <a:prstGeom prst="rect">
            <a:avLst/>
          </a:prstGeom>
          <a:noFill/>
          <a:ln w="9525">
            <a:noFill/>
            <a:miter lim="800000"/>
            <a:headEnd/>
            <a:tailEnd/>
          </a:ln>
        </p:spPr>
      </p:pic>
      <p:pic>
        <p:nvPicPr>
          <p:cNvPr id="8" name="Picture 13" descr="590082_f520"/>
          <p:cNvPicPr>
            <a:picLocks noChangeAspect="1" noChangeArrowheads="1"/>
          </p:cNvPicPr>
          <p:nvPr/>
        </p:nvPicPr>
        <p:blipFill>
          <a:blip r:embed="rId7" cstate="print">
            <a:lum bright="-36000"/>
          </a:blip>
          <a:srcRect/>
          <a:stretch>
            <a:fillRect/>
          </a:stretch>
        </p:blipFill>
        <p:spPr bwMode="auto">
          <a:xfrm>
            <a:off x="247774" y="2203152"/>
            <a:ext cx="3013075" cy="1506537"/>
          </a:xfrm>
          <a:prstGeom prst="rect">
            <a:avLst/>
          </a:prstGeom>
          <a:noFill/>
          <a:ln w="9525">
            <a:noFill/>
            <a:miter lim="800000"/>
            <a:headEnd/>
            <a:tailEnd/>
          </a:ln>
        </p:spPr>
      </p:pic>
      <p:pic>
        <p:nvPicPr>
          <p:cNvPr id="9" name="Picture 15" descr="food"/>
          <p:cNvPicPr>
            <a:picLocks noChangeAspect="1" noChangeArrowheads="1"/>
          </p:cNvPicPr>
          <p:nvPr/>
        </p:nvPicPr>
        <p:blipFill>
          <a:blip r:embed="rId8" cstate="print">
            <a:lum bright="-18000"/>
          </a:blip>
          <a:srcRect/>
          <a:stretch>
            <a:fillRect/>
          </a:stretch>
        </p:blipFill>
        <p:spPr bwMode="auto">
          <a:xfrm>
            <a:off x="6848599" y="2196802"/>
            <a:ext cx="2095500" cy="1508125"/>
          </a:xfrm>
          <a:prstGeom prst="rect">
            <a:avLst/>
          </a:prstGeom>
          <a:noFill/>
          <a:ln w="9525">
            <a:noFill/>
            <a:miter lim="800000"/>
            <a:headEnd/>
            <a:tailEnd/>
          </a:ln>
        </p:spPr>
      </p:pic>
      <p:pic>
        <p:nvPicPr>
          <p:cNvPr id="10" name="Picture 17" descr="electronics"/>
          <p:cNvPicPr>
            <a:picLocks noChangeAspect="1" noChangeArrowheads="1"/>
          </p:cNvPicPr>
          <p:nvPr/>
        </p:nvPicPr>
        <p:blipFill>
          <a:blip r:embed="rId9" cstate="print"/>
          <a:srcRect/>
          <a:stretch>
            <a:fillRect/>
          </a:stretch>
        </p:blipFill>
        <p:spPr bwMode="auto">
          <a:xfrm>
            <a:off x="3237037" y="2201564"/>
            <a:ext cx="3649662" cy="1493838"/>
          </a:xfrm>
          <a:prstGeom prst="rect">
            <a:avLst/>
          </a:prstGeom>
          <a:noFill/>
          <a:ln w="9525">
            <a:noFill/>
            <a:miter lim="800000"/>
            <a:headEnd/>
            <a:tailEnd/>
          </a:ln>
        </p:spPr>
      </p:pic>
      <p:sp>
        <p:nvSpPr>
          <p:cNvPr id="11" name="AutoShape 19"/>
          <p:cNvSpPr>
            <a:spLocks noChangeArrowheads="1"/>
          </p:cNvSpPr>
          <p:nvPr/>
        </p:nvSpPr>
        <p:spPr bwMode="auto">
          <a:xfrm>
            <a:off x="831974" y="4109739"/>
            <a:ext cx="581025" cy="666750"/>
          </a:xfrm>
          <a:prstGeom prst="roundRect">
            <a:avLst>
              <a:gd name="adj" fmla="val 16667"/>
            </a:avLst>
          </a:prstGeom>
          <a:solidFill>
            <a:srgbClr val="66FFFF"/>
          </a:solidFill>
          <a:ln w="9525">
            <a:round/>
            <a:headEnd/>
            <a:tailEnd/>
          </a:ln>
          <a:scene3d>
            <a:camera prst="legacyObliqueTopRight"/>
            <a:lightRig rig="legacyFlat3" dir="b"/>
          </a:scene3d>
          <a:sp3d extrusionH="430200" prstMaterial="legacyMatte">
            <a:bevelT w="13500" h="13500" prst="angle"/>
            <a:bevelB w="13500" h="13500" prst="angle"/>
            <a:extrusionClr>
              <a:srgbClr val="66FFFF"/>
            </a:extrusionClr>
          </a:sp3d>
        </p:spPr>
        <p:txBody>
          <a:bodyPr wrap="none" anchor="ctr">
            <a:flatTx/>
          </a:bodyPr>
          <a:lstStyle/>
          <a:p>
            <a:pPr algn="ctr" eaLnBrk="0" hangingPunct="0"/>
            <a:r>
              <a:rPr lang="en-GB" altLang="fr-FR" sz="4400">
                <a:solidFill>
                  <a:srgbClr val="000000"/>
                </a:solidFill>
                <a:latin typeface="Arial Black" pitchFamily="34" charset="0"/>
              </a:rPr>
              <a:t>C</a:t>
            </a:r>
          </a:p>
        </p:txBody>
      </p:sp>
      <p:sp>
        <p:nvSpPr>
          <p:cNvPr id="12" name="AutoShape 28"/>
          <p:cNvSpPr>
            <a:spLocks noChangeArrowheads="1"/>
          </p:cNvSpPr>
          <p:nvPr/>
        </p:nvSpPr>
        <p:spPr bwMode="auto">
          <a:xfrm>
            <a:off x="1432049" y="4109739"/>
            <a:ext cx="581025" cy="666750"/>
          </a:xfrm>
          <a:prstGeom prst="roundRect">
            <a:avLst>
              <a:gd name="adj" fmla="val 16667"/>
            </a:avLst>
          </a:prstGeom>
          <a:solidFill>
            <a:srgbClr val="FF3300"/>
          </a:solidFill>
          <a:ln w="9525">
            <a:round/>
            <a:headEnd/>
            <a:tailEnd/>
          </a:ln>
          <a:scene3d>
            <a:camera prst="legacyObliqueTopRight"/>
            <a:lightRig rig="legacyFlat3" dir="b"/>
          </a:scene3d>
          <a:sp3d extrusionH="430200" prstMaterial="legacyMatte">
            <a:bevelT w="13500" h="13500" prst="angle"/>
            <a:bevelB w="13500" h="13500" prst="angle"/>
            <a:extrusionClr>
              <a:srgbClr val="FF3300"/>
            </a:extrusionClr>
          </a:sp3d>
        </p:spPr>
        <p:txBody>
          <a:bodyPr wrap="none" anchor="ctr">
            <a:flatTx/>
          </a:bodyPr>
          <a:lstStyle/>
          <a:p>
            <a:pPr algn="ctr" eaLnBrk="0" hangingPunct="0"/>
            <a:r>
              <a:rPr lang="en-GB" altLang="fr-FR" sz="4400">
                <a:solidFill>
                  <a:srgbClr val="000000"/>
                </a:solidFill>
                <a:latin typeface="Arial Black" pitchFamily="34" charset="0"/>
              </a:rPr>
              <a:t>O</a:t>
            </a:r>
          </a:p>
        </p:txBody>
      </p:sp>
      <p:sp>
        <p:nvSpPr>
          <p:cNvPr id="13" name="AutoShape 29"/>
          <p:cNvSpPr>
            <a:spLocks noChangeArrowheads="1"/>
          </p:cNvSpPr>
          <p:nvPr/>
        </p:nvSpPr>
        <p:spPr bwMode="auto">
          <a:xfrm>
            <a:off x="2032124" y="4109739"/>
            <a:ext cx="581025" cy="666750"/>
          </a:xfrm>
          <a:prstGeom prst="roundRect">
            <a:avLst>
              <a:gd name="adj" fmla="val 16667"/>
            </a:avLst>
          </a:prstGeom>
          <a:solidFill>
            <a:srgbClr val="FFFF00"/>
          </a:solidFill>
          <a:ln w="9525">
            <a:round/>
            <a:headEnd/>
            <a:tailEnd/>
          </a:ln>
          <a:scene3d>
            <a:camera prst="legacyObliqueTopRight"/>
            <a:lightRig rig="legacyFlat3" dir="b"/>
          </a:scene3d>
          <a:sp3d extrusionH="430200" prstMaterial="legacyMatte">
            <a:bevelT w="13500" h="13500" prst="angle"/>
            <a:bevelB w="13500" h="13500" prst="angle"/>
            <a:extrusionClr>
              <a:srgbClr val="FFFF00"/>
            </a:extrusionClr>
          </a:sp3d>
        </p:spPr>
        <p:txBody>
          <a:bodyPr wrap="none" anchor="ctr">
            <a:flatTx/>
          </a:bodyPr>
          <a:lstStyle/>
          <a:p>
            <a:pPr algn="ctr" eaLnBrk="0" hangingPunct="0"/>
            <a:r>
              <a:rPr lang="en-GB" altLang="fr-FR" sz="4400">
                <a:solidFill>
                  <a:srgbClr val="000000"/>
                </a:solidFill>
                <a:latin typeface="Arial Black" pitchFamily="34" charset="0"/>
              </a:rPr>
              <a:t>N</a:t>
            </a:r>
          </a:p>
        </p:txBody>
      </p:sp>
      <p:sp>
        <p:nvSpPr>
          <p:cNvPr id="14" name="AutoShape 30"/>
          <p:cNvSpPr>
            <a:spLocks noChangeArrowheads="1"/>
          </p:cNvSpPr>
          <p:nvPr/>
        </p:nvSpPr>
        <p:spPr bwMode="auto">
          <a:xfrm>
            <a:off x="2632199" y="4109739"/>
            <a:ext cx="581025" cy="666750"/>
          </a:xfrm>
          <a:prstGeom prst="roundRect">
            <a:avLst>
              <a:gd name="adj" fmla="val 16667"/>
            </a:avLst>
          </a:prstGeom>
          <a:solidFill>
            <a:srgbClr val="FF9933"/>
          </a:solidFill>
          <a:ln w="9525">
            <a:round/>
            <a:headEnd/>
            <a:tailEnd/>
          </a:ln>
          <a:scene3d>
            <a:camera prst="legacyObliqueTopRight"/>
            <a:lightRig rig="legacyFlat3" dir="b"/>
          </a:scene3d>
          <a:sp3d extrusionH="430200" prstMaterial="legacyMatte">
            <a:bevelT w="13500" h="13500" prst="angle"/>
            <a:bevelB w="13500" h="13500" prst="angle"/>
            <a:extrusionClr>
              <a:srgbClr val="FF9933"/>
            </a:extrusionClr>
          </a:sp3d>
        </p:spPr>
        <p:txBody>
          <a:bodyPr wrap="none" anchor="ctr">
            <a:flatTx/>
          </a:bodyPr>
          <a:lstStyle/>
          <a:p>
            <a:pPr algn="ctr" eaLnBrk="0" hangingPunct="0"/>
            <a:r>
              <a:rPr lang="en-GB" altLang="fr-FR" sz="4400">
                <a:solidFill>
                  <a:srgbClr val="000000"/>
                </a:solidFill>
                <a:latin typeface="Arial Black" pitchFamily="34" charset="0"/>
              </a:rPr>
              <a:t>T</a:t>
            </a:r>
          </a:p>
        </p:txBody>
      </p:sp>
      <p:sp>
        <p:nvSpPr>
          <p:cNvPr id="15" name="AutoShape 31"/>
          <p:cNvSpPr>
            <a:spLocks noChangeArrowheads="1"/>
          </p:cNvSpPr>
          <p:nvPr/>
        </p:nvSpPr>
        <p:spPr bwMode="auto">
          <a:xfrm>
            <a:off x="3222749" y="4109739"/>
            <a:ext cx="581025" cy="666750"/>
          </a:xfrm>
          <a:prstGeom prst="roundRect">
            <a:avLst>
              <a:gd name="adj" fmla="val 16667"/>
            </a:avLst>
          </a:prstGeom>
          <a:solidFill>
            <a:srgbClr val="00FF00"/>
          </a:solidFill>
          <a:ln w="9525">
            <a:round/>
            <a:headEnd/>
            <a:tailEnd/>
          </a:ln>
          <a:scene3d>
            <a:camera prst="legacyObliqueTopRight"/>
            <a:lightRig rig="legacyFlat3" dir="b"/>
          </a:scene3d>
          <a:sp3d extrusionH="430200" prstMaterial="legacyMatte">
            <a:bevelT w="13500" h="13500" prst="angle"/>
            <a:bevelB w="13500" h="13500" prst="angle"/>
            <a:extrusionClr>
              <a:srgbClr val="00FF00"/>
            </a:extrusionClr>
          </a:sp3d>
        </p:spPr>
        <p:txBody>
          <a:bodyPr wrap="none" anchor="ctr">
            <a:flatTx/>
          </a:bodyPr>
          <a:lstStyle/>
          <a:p>
            <a:pPr algn="ctr" eaLnBrk="0" hangingPunct="0"/>
            <a:r>
              <a:rPr lang="en-GB" altLang="fr-FR" sz="4400" dirty="0">
                <a:solidFill>
                  <a:srgbClr val="000000"/>
                </a:solidFill>
                <a:latin typeface="Arial Black" pitchFamily="34" charset="0"/>
              </a:rPr>
              <a:t>R</a:t>
            </a:r>
          </a:p>
        </p:txBody>
      </p:sp>
      <p:sp>
        <p:nvSpPr>
          <p:cNvPr id="16" name="AutoShape 32"/>
          <p:cNvSpPr>
            <a:spLocks noChangeArrowheads="1"/>
          </p:cNvSpPr>
          <p:nvPr/>
        </p:nvSpPr>
        <p:spPr bwMode="auto">
          <a:xfrm>
            <a:off x="3784724" y="4109739"/>
            <a:ext cx="581025" cy="666750"/>
          </a:xfrm>
          <a:prstGeom prst="roundRect">
            <a:avLst>
              <a:gd name="adj" fmla="val 16667"/>
            </a:avLst>
          </a:prstGeom>
          <a:solidFill>
            <a:schemeClr val="accent2"/>
          </a:solidFill>
          <a:ln w="9525">
            <a:round/>
            <a:headEnd/>
            <a:tailEnd/>
          </a:ln>
          <a:scene3d>
            <a:camera prst="legacyObliqueTopRight"/>
            <a:lightRig rig="legacyFlat3" dir="b"/>
          </a:scene3d>
          <a:sp3d extrusionH="430200" prstMaterial="legacyMatte">
            <a:bevelT w="13500" h="13500" prst="angle"/>
            <a:bevelB w="13500" h="13500" prst="angle"/>
            <a:extrusionClr>
              <a:schemeClr val="accent2"/>
            </a:extrusionClr>
          </a:sp3d>
        </p:spPr>
        <p:txBody>
          <a:bodyPr wrap="none" anchor="ctr">
            <a:flatTx/>
          </a:bodyPr>
          <a:lstStyle/>
          <a:p>
            <a:pPr algn="ctr" eaLnBrk="0" hangingPunct="0"/>
            <a:r>
              <a:rPr lang="en-GB" altLang="fr-FR" sz="4400">
                <a:solidFill>
                  <a:srgbClr val="000000"/>
                </a:solidFill>
                <a:latin typeface="Arial Black" pitchFamily="34" charset="0"/>
              </a:rPr>
              <a:t>E</a:t>
            </a:r>
          </a:p>
        </p:txBody>
      </p:sp>
      <p:sp>
        <p:nvSpPr>
          <p:cNvPr id="17" name="AutoShape 34"/>
          <p:cNvSpPr>
            <a:spLocks noChangeArrowheads="1"/>
          </p:cNvSpPr>
          <p:nvPr/>
        </p:nvSpPr>
        <p:spPr bwMode="auto">
          <a:xfrm>
            <a:off x="4346699" y="4109739"/>
            <a:ext cx="581025" cy="666750"/>
          </a:xfrm>
          <a:prstGeom prst="roundRect">
            <a:avLst>
              <a:gd name="adj" fmla="val 16667"/>
            </a:avLst>
          </a:prstGeom>
          <a:solidFill>
            <a:schemeClr val="accent1"/>
          </a:solidFill>
          <a:ln w="9525">
            <a:round/>
            <a:headEnd/>
            <a:tailEnd/>
          </a:ln>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pPr algn="ctr" eaLnBrk="0" hangingPunct="0"/>
            <a:r>
              <a:rPr lang="en-GB" altLang="fr-FR" sz="4400">
                <a:solidFill>
                  <a:srgbClr val="000000"/>
                </a:solidFill>
                <a:latin typeface="Arial Black" pitchFamily="34" charset="0"/>
              </a:rPr>
              <a:t>F</a:t>
            </a:r>
          </a:p>
        </p:txBody>
      </p:sp>
      <p:sp>
        <p:nvSpPr>
          <p:cNvPr id="18" name="AutoShape 33"/>
          <p:cNvSpPr>
            <a:spLocks noChangeArrowheads="1"/>
          </p:cNvSpPr>
          <p:nvPr/>
        </p:nvSpPr>
        <p:spPr bwMode="auto">
          <a:xfrm>
            <a:off x="4918199" y="4109739"/>
            <a:ext cx="581025" cy="666750"/>
          </a:xfrm>
          <a:prstGeom prst="roundRect">
            <a:avLst>
              <a:gd name="adj" fmla="val 16667"/>
            </a:avLst>
          </a:prstGeom>
          <a:solidFill>
            <a:srgbClr val="66FFFF"/>
          </a:solidFill>
          <a:ln w="9525">
            <a:round/>
            <a:headEnd/>
            <a:tailEnd/>
          </a:ln>
          <a:scene3d>
            <a:camera prst="legacyObliqueTopRight"/>
            <a:lightRig rig="legacyFlat3" dir="b"/>
          </a:scene3d>
          <a:sp3d extrusionH="430200" prstMaterial="legacyMatte">
            <a:bevelT w="13500" h="13500" prst="angle"/>
            <a:bevelB w="13500" h="13500" prst="angle"/>
            <a:extrusionClr>
              <a:srgbClr val="66FFFF"/>
            </a:extrusionClr>
          </a:sp3d>
        </p:spPr>
        <p:txBody>
          <a:bodyPr wrap="none" anchor="ctr">
            <a:flatTx/>
          </a:bodyPr>
          <a:lstStyle/>
          <a:p>
            <a:pPr algn="ctr" eaLnBrk="0" hangingPunct="0"/>
            <a:r>
              <a:rPr lang="en-GB" altLang="fr-FR" sz="4400">
                <a:solidFill>
                  <a:srgbClr val="000000"/>
                </a:solidFill>
                <a:latin typeface="Arial Black" pitchFamily="34" charset="0"/>
              </a:rPr>
              <a:t>A</a:t>
            </a:r>
          </a:p>
        </p:txBody>
      </p:sp>
      <p:sp>
        <p:nvSpPr>
          <p:cNvPr id="19" name="AutoShape 35"/>
          <p:cNvSpPr>
            <a:spLocks noChangeArrowheads="1"/>
          </p:cNvSpPr>
          <p:nvPr/>
        </p:nvSpPr>
        <p:spPr bwMode="auto">
          <a:xfrm>
            <a:off x="5480174" y="4109739"/>
            <a:ext cx="581025" cy="666750"/>
          </a:xfrm>
          <a:prstGeom prst="roundRect">
            <a:avLst>
              <a:gd name="adj" fmla="val 16667"/>
            </a:avLst>
          </a:prstGeom>
          <a:solidFill>
            <a:srgbClr val="FF9933"/>
          </a:solidFill>
          <a:ln w="9525">
            <a:round/>
            <a:headEnd/>
            <a:tailEnd/>
          </a:ln>
          <a:scene3d>
            <a:camera prst="legacyObliqueTopRight"/>
            <a:lightRig rig="legacyFlat3" dir="b"/>
          </a:scene3d>
          <a:sp3d extrusionH="430200" prstMaterial="legacyMatte">
            <a:bevelT w="13500" h="13500" prst="angle"/>
            <a:bevelB w="13500" h="13500" prst="angle"/>
            <a:extrusionClr>
              <a:srgbClr val="FF9933"/>
            </a:extrusionClr>
          </a:sp3d>
        </p:spPr>
        <p:txBody>
          <a:bodyPr wrap="none" anchor="ctr">
            <a:flatTx/>
          </a:bodyPr>
          <a:lstStyle/>
          <a:p>
            <a:pPr algn="ctr" eaLnBrk="0" hangingPunct="0"/>
            <a:r>
              <a:rPr lang="en-GB" altLang="fr-FR" sz="4400">
                <a:solidFill>
                  <a:srgbClr val="000000"/>
                </a:solidFill>
                <a:latin typeface="Arial Black" pitchFamily="34" charset="0"/>
              </a:rPr>
              <a:t>Ç</a:t>
            </a:r>
          </a:p>
        </p:txBody>
      </p:sp>
      <p:sp>
        <p:nvSpPr>
          <p:cNvPr id="20" name="AutoShape 36"/>
          <p:cNvSpPr>
            <a:spLocks noChangeArrowheads="1"/>
          </p:cNvSpPr>
          <p:nvPr/>
        </p:nvSpPr>
        <p:spPr bwMode="auto">
          <a:xfrm>
            <a:off x="6070724" y="4109739"/>
            <a:ext cx="581025" cy="666750"/>
          </a:xfrm>
          <a:prstGeom prst="roundRect">
            <a:avLst>
              <a:gd name="adj" fmla="val 16667"/>
            </a:avLst>
          </a:prstGeom>
          <a:solidFill>
            <a:srgbClr val="FF3300"/>
          </a:solidFill>
          <a:ln w="9525">
            <a:round/>
            <a:headEnd/>
            <a:tailEnd/>
          </a:ln>
          <a:scene3d>
            <a:camera prst="legacyObliqueTopRight"/>
            <a:lightRig rig="legacyFlat3" dir="b"/>
          </a:scene3d>
          <a:sp3d extrusionH="430200" prstMaterial="legacyMatte">
            <a:bevelT w="13500" h="13500" prst="angle"/>
            <a:bevelB w="13500" h="13500" prst="angle"/>
            <a:extrusionClr>
              <a:srgbClr val="FF3300"/>
            </a:extrusionClr>
          </a:sp3d>
        </p:spPr>
        <p:txBody>
          <a:bodyPr wrap="none" anchor="ctr">
            <a:flatTx/>
          </a:bodyPr>
          <a:lstStyle/>
          <a:p>
            <a:pPr algn="ctr" eaLnBrk="0" hangingPunct="0"/>
            <a:r>
              <a:rPr lang="en-GB" altLang="fr-FR" sz="4400">
                <a:solidFill>
                  <a:srgbClr val="000000"/>
                </a:solidFill>
                <a:latin typeface="Arial Black" pitchFamily="34" charset="0"/>
              </a:rPr>
              <a:t>O</a:t>
            </a:r>
          </a:p>
        </p:txBody>
      </p:sp>
      <p:sp>
        <p:nvSpPr>
          <p:cNvPr id="21" name="AutoShape 37"/>
          <p:cNvSpPr>
            <a:spLocks noChangeArrowheads="1"/>
          </p:cNvSpPr>
          <p:nvPr/>
        </p:nvSpPr>
        <p:spPr bwMode="auto">
          <a:xfrm>
            <a:off x="6648574" y="4109739"/>
            <a:ext cx="581025" cy="666750"/>
          </a:xfrm>
          <a:prstGeom prst="roundRect">
            <a:avLst>
              <a:gd name="adj" fmla="val 16667"/>
            </a:avLst>
          </a:prstGeom>
          <a:solidFill>
            <a:srgbClr val="FFFF00"/>
          </a:solidFill>
          <a:ln w="9525">
            <a:round/>
            <a:headEnd/>
            <a:tailEnd/>
          </a:ln>
          <a:scene3d>
            <a:camera prst="legacyObliqueTopRight"/>
            <a:lightRig rig="legacyFlat3" dir="b"/>
          </a:scene3d>
          <a:sp3d extrusionH="430200" prstMaterial="legacyMatte">
            <a:bevelT w="13500" h="13500" prst="angle"/>
            <a:bevelB w="13500" h="13500" prst="angle"/>
            <a:extrusionClr>
              <a:srgbClr val="FFFF00"/>
            </a:extrusionClr>
          </a:sp3d>
        </p:spPr>
        <p:txBody>
          <a:bodyPr wrap="none" anchor="ctr">
            <a:flatTx/>
          </a:bodyPr>
          <a:lstStyle/>
          <a:p>
            <a:pPr algn="ctr" eaLnBrk="0" hangingPunct="0"/>
            <a:r>
              <a:rPr lang="en-GB" altLang="fr-FR" sz="4400">
                <a:solidFill>
                  <a:srgbClr val="000000"/>
                </a:solidFill>
                <a:latin typeface="Arial Black" pitchFamily="34" charset="0"/>
              </a:rPr>
              <a:t>N</a:t>
            </a:r>
          </a:p>
        </p:txBody>
      </p:sp>
      <p:sp>
        <p:nvSpPr>
          <p:cNvPr id="22" name="AutoShape 38"/>
          <p:cNvSpPr>
            <a:spLocks noChangeArrowheads="1"/>
          </p:cNvSpPr>
          <p:nvPr/>
        </p:nvSpPr>
        <p:spPr bwMode="auto">
          <a:xfrm>
            <a:off x="7229599" y="4109739"/>
            <a:ext cx="581025" cy="666750"/>
          </a:xfrm>
          <a:prstGeom prst="roundRect">
            <a:avLst>
              <a:gd name="adj" fmla="val 16667"/>
            </a:avLst>
          </a:prstGeom>
          <a:solidFill>
            <a:srgbClr val="FF9933"/>
          </a:solidFill>
          <a:ln w="9525">
            <a:round/>
            <a:headEnd/>
            <a:tailEnd/>
          </a:ln>
          <a:scene3d>
            <a:camera prst="legacyObliqueTopRight"/>
            <a:lightRig rig="legacyFlat3" dir="b"/>
          </a:scene3d>
          <a:sp3d extrusionH="430200" prstMaterial="legacyMatte">
            <a:bevelT w="13500" h="13500" prst="angle"/>
            <a:bevelB w="13500" h="13500" prst="angle"/>
            <a:extrusionClr>
              <a:srgbClr val="FF9933"/>
            </a:extrusionClr>
          </a:sp3d>
        </p:spPr>
        <p:txBody>
          <a:bodyPr wrap="none" anchor="ctr">
            <a:flatTx/>
          </a:bodyPr>
          <a:lstStyle/>
          <a:p>
            <a:pPr algn="ctr" eaLnBrk="0" hangingPunct="0"/>
            <a:r>
              <a:rPr lang="en-GB" altLang="fr-FR" sz="4400">
                <a:solidFill>
                  <a:srgbClr val="000000"/>
                </a:solidFill>
                <a:latin typeface="Arial Black" pitchFamily="34" charset="0"/>
              </a:rPr>
              <a:t>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ppt_x"/>
                                          </p:val>
                                        </p:tav>
                                        <p:tav tm="100000">
                                          <p:val>
                                            <p:strVal val="#ppt_x"/>
                                          </p:val>
                                        </p:tav>
                                      </p:tavLst>
                                    </p:anim>
                                    <p:anim calcmode="lin" valueType="num">
                                      <p:cBhvr additive="base">
                                        <p:cTn id="8" dur="1000" fill="hold"/>
                                        <p:tgtEl>
                                          <p:spTgt spid="11"/>
                                        </p:tgtEl>
                                        <p:attrNameLst>
                                          <p:attrName>ppt_y</p:attrName>
                                        </p:attrNameLst>
                                      </p:cBhvr>
                                      <p:tavLst>
                                        <p:tav tm="0">
                                          <p:val>
                                            <p:strVal val="1+#ppt_h/2"/>
                                          </p:val>
                                        </p:tav>
                                        <p:tav tm="100000">
                                          <p:val>
                                            <p:strVal val="#ppt_y"/>
                                          </p:val>
                                        </p:tav>
                                      </p:tavLst>
                                    </p:anim>
                                  </p:childTnLst>
                                </p:cTn>
                              </p:par>
                              <p:par>
                                <p:cTn id="9" presetID="7"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ppt_x"/>
                                          </p:val>
                                        </p:tav>
                                        <p:tav tm="100000">
                                          <p:val>
                                            <p:strVal val="#ppt_x"/>
                                          </p:val>
                                        </p:tav>
                                      </p:tavLst>
                                    </p:anim>
                                    <p:anim calcmode="lin" valueType="num">
                                      <p:cBhvr additive="base">
                                        <p:cTn id="12" dur="1000" fill="hold"/>
                                        <p:tgtEl>
                                          <p:spTgt spid="12"/>
                                        </p:tgtEl>
                                        <p:attrNameLst>
                                          <p:attrName>ppt_y</p:attrName>
                                        </p:attrNameLst>
                                      </p:cBhvr>
                                      <p:tavLst>
                                        <p:tav tm="0">
                                          <p:val>
                                            <p:strVal val="1+#ppt_h/2"/>
                                          </p:val>
                                        </p:tav>
                                        <p:tav tm="100000">
                                          <p:val>
                                            <p:strVal val="#ppt_y"/>
                                          </p:val>
                                        </p:tav>
                                      </p:tavLst>
                                    </p:anim>
                                  </p:childTnLst>
                                </p:cTn>
                              </p:par>
                              <p:par>
                                <p:cTn id="13" presetID="7"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1000" fill="hold"/>
                                        <p:tgtEl>
                                          <p:spTgt spid="13"/>
                                        </p:tgtEl>
                                        <p:attrNameLst>
                                          <p:attrName>ppt_x</p:attrName>
                                        </p:attrNameLst>
                                      </p:cBhvr>
                                      <p:tavLst>
                                        <p:tav tm="0">
                                          <p:val>
                                            <p:strVal val="#ppt_x"/>
                                          </p:val>
                                        </p:tav>
                                        <p:tav tm="100000">
                                          <p:val>
                                            <p:strVal val="#ppt_x"/>
                                          </p:val>
                                        </p:tav>
                                      </p:tavLst>
                                    </p:anim>
                                    <p:anim calcmode="lin" valueType="num">
                                      <p:cBhvr additive="base">
                                        <p:cTn id="16" dur="1000" fill="hold"/>
                                        <p:tgtEl>
                                          <p:spTgt spid="13"/>
                                        </p:tgtEl>
                                        <p:attrNameLst>
                                          <p:attrName>ppt_y</p:attrName>
                                        </p:attrNameLst>
                                      </p:cBhvr>
                                      <p:tavLst>
                                        <p:tav tm="0">
                                          <p:val>
                                            <p:strVal val="1+#ppt_h/2"/>
                                          </p:val>
                                        </p:tav>
                                        <p:tav tm="100000">
                                          <p:val>
                                            <p:strVal val="#ppt_y"/>
                                          </p:val>
                                        </p:tav>
                                      </p:tavLst>
                                    </p:anim>
                                  </p:childTnLst>
                                </p:cTn>
                              </p:par>
                              <p:par>
                                <p:cTn id="17" presetID="7" presetClass="entr" presetSubtype="4"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ppt_x"/>
                                          </p:val>
                                        </p:tav>
                                        <p:tav tm="100000">
                                          <p:val>
                                            <p:strVal val="#ppt_x"/>
                                          </p:val>
                                        </p:tav>
                                      </p:tavLst>
                                    </p:anim>
                                    <p:anim calcmode="lin" valueType="num">
                                      <p:cBhvr additive="base">
                                        <p:cTn id="20" dur="1000" fill="hold"/>
                                        <p:tgtEl>
                                          <p:spTgt spid="14"/>
                                        </p:tgtEl>
                                        <p:attrNameLst>
                                          <p:attrName>ppt_y</p:attrName>
                                        </p:attrNameLst>
                                      </p:cBhvr>
                                      <p:tavLst>
                                        <p:tav tm="0">
                                          <p:val>
                                            <p:strVal val="1+#ppt_h/2"/>
                                          </p:val>
                                        </p:tav>
                                        <p:tav tm="100000">
                                          <p:val>
                                            <p:strVal val="#ppt_y"/>
                                          </p:val>
                                        </p:tav>
                                      </p:tavLst>
                                    </p:anim>
                                  </p:childTnLst>
                                </p:cTn>
                              </p:par>
                              <p:par>
                                <p:cTn id="21" presetID="7" presetClass="entr" presetSubtype="4"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ppt_x"/>
                                          </p:val>
                                        </p:tav>
                                        <p:tav tm="100000">
                                          <p:val>
                                            <p:strVal val="#ppt_x"/>
                                          </p:val>
                                        </p:tav>
                                      </p:tavLst>
                                    </p:anim>
                                    <p:anim calcmode="lin" valueType="num">
                                      <p:cBhvr additive="base">
                                        <p:cTn id="24" dur="1000" fill="hold"/>
                                        <p:tgtEl>
                                          <p:spTgt spid="15"/>
                                        </p:tgtEl>
                                        <p:attrNameLst>
                                          <p:attrName>ppt_y</p:attrName>
                                        </p:attrNameLst>
                                      </p:cBhvr>
                                      <p:tavLst>
                                        <p:tav tm="0">
                                          <p:val>
                                            <p:strVal val="1+#ppt_h/2"/>
                                          </p:val>
                                        </p:tav>
                                        <p:tav tm="100000">
                                          <p:val>
                                            <p:strVal val="#ppt_y"/>
                                          </p:val>
                                        </p:tav>
                                      </p:tavLst>
                                    </p:anim>
                                  </p:childTnLst>
                                </p:cTn>
                              </p:par>
                              <p:par>
                                <p:cTn id="25" presetID="7" presetClass="entr" presetSubtype="4"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1000" fill="hold"/>
                                        <p:tgtEl>
                                          <p:spTgt spid="16"/>
                                        </p:tgtEl>
                                        <p:attrNameLst>
                                          <p:attrName>ppt_x</p:attrName>
                                        </p:attrNameLst>
                                      </p:cBhvr>
                                      <p:tavLst>
                                        <p:tav tm="0">
                                          <p:val>
                                            <p:strVal val="#ppt_x"/>
                                          </p:val>
                                        </p:tav>
                                        <p:tav tm="100000">
                                          <p:val>
                                            <p:strVal val="#ppt_x"/>
                                          </p:val>
                                        </p:tav>
                                      </p:tavLst>
                                    </p:anim>
                                    <p:anim calcmode="lin" valueType="num">
                                      <p:cBhvr additive="base">
                                        <p:cTn id="28" dur="1000" fill="hold"/>
                                        <p:tgtEl>
                                          <p:spTgt spid="16"/>
                                        </p:tgtEl>
                                        <p:attrNameLst>
                                          <p:attrName>ppt_y</p:attrName>
                                        </p:attrNameLst>
                                      </p:cBhvr>
                                      <p:tavLst>
                                        <p:tav tm="0">
                                          <p:val>
                                            <p:strVal val="1+#ppt_h/2"/>
                                          </p:val>
                                        </p:tav>
                                        <p:tav tm="100000">
                                          <p:val>
                                            <p:strVal val="#ppt_y"/>
                                          </p:val>
                                        </p:tav>
                                      </p:tavLst>
                                    </p:anim>
                                  </p:childTnLst>
                                </p:cTn>
                              </p:par>
                              <p:par>
                                <p:cTn id="29" presetID="7"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1000" fill="hold"/>
                                        <p:tgtEl>
                                          <p:spTgt spid="17"/>
                                        </p:tgtEl>
                                        <p:attrNameLst>
                                          <p:attrName>ppt_x</p:attrName>
                                        </p:attrNameLst>
                                      </p:cBhvr>
                                      <p:tavLst>
                                        <p:tav tm="0">
                                          <p:val>
                                            <p:strVal val="#ppt_x"/>
                                          </p:val>
                                        </p:tav>
                                        <p:tav tm="100000">
                                          <p:val>
                                            <p:strVal val="#ppt_x"/>
                                          </p:val>
                                        </p:tav>
                                      </p:tavLst>
                                    </p:anim>
                                    <p:anim calcmode="lin" valueType="num">
                                      <p:cBhvr additive="base">
                                        <p:cTn id="32" dur="1000" fill="hold"/>
                                        <p:tgtEl>
                                          <p:spTgt spid="17"/>
                                        </p:tgtEl>
                                        <p:attrNameLst>
                                          <p:attrName>ppt_y</p:attrName>
                                        </p:attrNameLst>
                                      </p:cBhvr>
                                      <p:tavLst>
                                        <p:tav tm="0">
                                          <p:val>
                                            <p:strVal val="1+#ppt_h/2"/>
                                          </p:val>
                                        </p:tav>
                                        <p:tav tm="100000">
                                          <p:val>
                                            <p:strVal val="#ppt_y"/>
                                          </p:val>
                                        </p:tav>
                                      </p:tavLst>
                                    </p:anim>
                                  </p:childTnLst>
                                </p:cTn>
                              </p:par>
                              <p:par>
                                <p:cTn id="33" presetID="7"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1000" fill="hold"/>
                                        <p:tgtEl>
                                          <p:spTgt spid="18"/>
                                        </p:tgtEl>
                                        <p:attrNameLst>
                                          <p:attrName>ppt_x</p:attrName>
                                        </p:attrNameLst>
                                      </p:cBhvr>
                                      <p:tavLst>
                                        <p:tav tm="0">
                                          <p:val>
                                            <p:strVal val="#ppt_x"/>
                                          </p:val>
                                        </p:tav>
                                        <p:tav tm="100000">
                                          <p:val>
                                            <p:strVal val="#ppt_x"/>
                                          </p:val>
                                        </p:tav>
                                      </p:tavLst>
                                    </p:anim>
                                    <p:anim calcmode="lin" valueType="num">
                                      <p:cBhvr additive="base">
                                        <p:cTn id="36" dur="1000" fill="hold"/>
                                        <p:tgtEl>
                                          <p:spTgt spid="18"/>
                                        </p:tgtEl>
                                        <p:attrNameLst>
                                          <p:attrName>ppt_y</p:attrName>
                                        </p:attrNameLst>
                                      </p:cBhvr>
                                      <p:tavLst>
                                        <p:tav tm="0">
                                          <p:val>
                                            <p:strVal val="1+#ppt_h/2"/>
                                          </p:val>
                                        </p:tav>
                                        <p:tav tm="100000">
                                          <p:val>
                                            <p:strVal val="#ppt_y"/>
                                          </p:val>
                                        </p:tav>
                                      </p:tavLst>
                                    </p:anim>
                                  </p:childTnLst>
                                </p:cTn>
                              </p:par>
                              <p:par>
                                <p:cTn id="37" presetID="7" presetClass="entr" presetSubtype="4"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1000" fill="hold"/>
                                        <p:tgtEl>
                                          <p:spTgt spid="19"/>
                                        </p:tgtEl>
                                        <p:attrNameLst>
                                          <p:attrName>ppt_x</p:attrName>
                                        </p:attrNameLst>
                                      </p:cBhvr>
                                      <p:tavLst>
                                        <p:tav tm="0">
                                          <p:val>
                                            <p:strVal val="#ppt_x"/>
                                          </p:val>
                                        </p:tav>
                                        <p:tav tm="100000">
                                          <p:val>
                                            <p:strVal val="#ppt_x"/>
                                          </p:val>
                                        </p:tav>
                                      </p:tavLst>
                                    </p:anim>
                                    <p:anim calcmode="lin" valueType="num">
                                      <p:cBhvr additive="base">
                                        <p:cTn id="40" dur="1000" fill="hold"/>
                                        <p:tgtEl>
                                          <p:spTgt spid="19"/>
                                        </p:tgtEl>
                                        <p:attrNameLst>
                                          <p:attrName>ppt_y</p:attrName>
                                        </p:attrNameLst>
                                      </p:cBhvr>
                                      <p:tavLst>
                                        <p:tav tm="0">
                                          <p:val>
                                            <p:strVal val="1+#ppt_h/2"/>
                                          </p:val>
                                        </p:tav>
                                        <p:tav tm="100000">
                                          <p:val>
                                            <p:strVal val="#ppt_y"/>
                                          </p:val>
                                        </p:tav>
                                      </p:tavLst>
                                    </p:anim>
                                  </p:childTnLst>
                                </p:cTn>
                              </p:par>
                              <p:par>
                                <p:cTn id="41" presetID="7" presetClass="entr" presetSubtype="4"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1000" fill="hold"/>
                                        <p:tgtEl>
                                          <p:spTgt spid="20"/>
                                        </p:tgtEl>
                                        <p:attrNameLst>
                                          <p:attrName>ppt_x</p:attrName>
                                        </p:attrNameLst>
                                      </p:cBhvr>
                                      <p:tavLst>
                                        <p:tav tm="0">
                                          <p:val>
                                            <p:strVal val="#ppt_x"/>
                                          </p:val>
                                        </p:tav>
                                        <p:tav tm="100000">
                                          <p:val>
                                            <p:strVal val="#ppt_x"/>
                                          </p:val>
                                        </p:tav>
                                      </p:tavLst>
                                    </p:anim>
                                    <p:anim calcmode="lin" valueType="num">
                                      <p:cBhvr additive="base">
                                        <p:cTn id="44" dur="1000" fill="hold"/>
                                        <p:tgtEl>
                                          <p:spTgt spid="20"/>
                                        </p:tgtEl>
                                        <p:attrNameLst>
                                          <p:attrName>ppt_y</p:attrName>
                                        </p:attrNameLst>
                                      </p:cBhvr>
                                      <p:tavLst>
                                        <p:tav tm="0">
                                          <p:val>
                                            <p:strVal val="1+#ppt_h/2"/>
                                          </p:val>
                                        </p:tav>
                                        <p:tav tm="100000">
                                          <p:val>
                                            <p:strVal val="#ppt_y"/>
                                          </p:val>
                                        </p:tav>
                                      </p:tavLst>
                                    </p:anim>
                                  </p:childTnLst>
                                </p:cTn>
                              </p:par>
                              <p:par>
                                <p:cTn id="45" presetID="7" presetClass="entr" presetSubtype="4"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1000" fill="hold"/>
                                        <p:tgtEl>
                                          <p:spTgt spid="21"/>
                                        </p:tgtEl>
                                        <p:attrNameLst>
                                          <p:attrName>ppt_x</p:attrName>
                                        </p:attrNameLst>
                                      </p:cBhvr>
                                      <p:tavLst>
                                        <p:tav tm="0">
                                          <p:val>
                                            <p:strVal val="#ppt_x"/>
                                          </p:val>
                                        </p:tav>
                                        <p:tav tm="100000">
                                          <p:val>
                                            <p:strVal val="#ppt_x"/>
                                          </p:val>
                                        </p:tav>
                                      </p:tavLst>
                                    </p:anim>
                                    <p:anim calcmode="lin" valueType="num">
                                      <p:cBhvr additive="base">
                                        <p:cTn id="48" dur="1000" fill="hold"/>
                                        <p:tgtEl>
                                          <p:spTgt spid="21"/>
                                        </p:tgtEl>
                                        <p:attrNameLst>
                                          <p:attrName>ppt_y</p:attrName>
                                        </p:attrNameLst>
                                      </p:cBhvr>
                                      <p:tavLst>
                                        <p:tav tm="0">
                                          <p:val>
                                            <p:strVal val="1+#ppt_h/2"/>
                                          </p:val>
                                        </p:tav>
                                        <p:tav tm="100000">
                                          <p:val>
                                            <p:strVal val="#ppt_y"/>
                                          </p:val>
                                        </p:tav>
                                      </p:tavLst>
                                    </p:anim>
                                  </p:childTnLst>
                                </p:cTn>
                              </p:par>
                              <p:par>
                                <p:cTn id="49" presetID="7" presetClass="entr" presetSubtype="4"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1000" fill="hold"/>
                                        <p:tgtEl>
                                          <p:spTgt spid="22"/>
                                        </p:tgtEl>
                                        <p:attrNameLst>
                                          <p:attrName>ppt_x</p:attrName>
                                        </p:attrNameLst>
                                      </p:cBhvr>
                                      <p:tavLst>
                                        <p:tav tm="0">
                                          <p:val>
                                            <p:strVal val="#ppt_x"/>
                                          </p:val>
                                        </p:tav>
                                        <p:tav tm="100000">
                                          <p:val>
                                            <p:strVal val="#ppt_x"/>
                                          </p:val>
                                        </p:tav>
                                      </p:tavLst>
                                    </p:anim>
                                    <p:anim calcmode="lin" valueType="num">
                                      <p:cBhvr additive="base">
                                        <p:cTn id="52" dur="1000" fill="hold"/>
                                        <p:tgtEl>
                                          <p:spTgt spid="22"/>
                                        </p:tgtEl>
                                        <p:attrNameLst>
                                          <p:attrName>ppt_y</p:attrName>
                                        </p:attrNameLst>
                                      </p:cBhvr>
                                      <p:tavLst>
                                        <p:tav tm="0">
                                          <p:val>
                                            <p:strVal val="1+#ppt_h/2"/>
                                          </p:val>
                                        </p:tav>
                                        <p:tav tm="100000">
                                          <p:val>
                                            <p:strVal val="#ppt_y"/>
                                          </p:val>
                                        </p:tav>
                                      </p:tavLst>
                                    </p:anim>
                                  </p:childTnLst>
                                </p:cTn>
                              </p:par>
                            </p:childTnLst>
                          </p:cTn>
                        </p:par>
                        <p:par>
                          <p:cTn id="53" fill="hold">
                            <p:stCondLst>
                              <p:cond delay="1000"/>
                            </p:stCondLst>
                            <p:childTnLst>
                              <p:par>
                                <p:cTn id="54" presetID="10" presetClass="entr" presetSubtype="0" fill="hold" nodeType="afterEffect">
                                  <p:stCondLst>
                                    <p:cond delay="0"/>
                                  </p:stCondLst>
                                  <p:childTnLst>
                                    <p:set>
                                      <p:cBhvr>
                                        <p:cTn id="55" dur="1" fill="hold">
                                          <p:stCondLst>
                                            <p:cond delay="0"/>
                                          </p:stCondLst>
                                        </p:cTn>
                                        <p:tgtEl>
                                          <p:spTgt spid="4"/>
                                        </p:tgtEl>
                                        <p:attrNameLst>
                                          <p:attrName>style.visibility</p:attrName>
                                        </p:attrNameLst>
                                      </p:cBhvr>
                                      <p:to>
                                        <p:strVal val="visible"/>
                                      </p:to>
                                    </p:set>
                                    <p:animEffect transition="in" filter="fade">
                                      <p:cBhvr>
                                        <p:cTn id="56" dur="500"/>
                                        <p:tgtEl>
                                          <p:spTgt spid="4"/>
                                        </p:tgtEl>
                                      </p:cBhvr>
                                    </p:animEffect>
                                  </p:childTnLst>
                                </p:cTn>
                              </p:par>
                            </p:childTnLst>
                          </p:cTn>
                        </p:par>
                        <p:par>
                          <p:cTn id="57" fill="hold">
                            <p:stCondLst>
                              <p:cond delay="1500"/>
                            </p:stCondLst>
                            <p:childTnLst>
                              <p:par>
                                <p:cTn id="58" presetID="10" presetClass="entr" presetSubtype="0"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500"/>
                                        <p:tgtEl>
                                          <p:spTgt spid="5"/>
                                        </p:tgtEl>
                                      </p:cBhvr>
                                    </p:animEffect>
                                  </p:childTnLst>
                                </p:cTn>
                              </p:par>
                            </p:childTnLst>
                          </p:cTn>
                        </p:par>
                        <p:par>
                          <p:cTn id="61" fill="hold">
                            <p:stCondLst>
                              <p:cond delay="2000"/>
                            </p:stCondLst>
                            <p:childTnLst>
                              <p:par>
                                <p:cTn id="62" presetID="10" presetClass="entr" presetSubtype="0" fill="hold" nodeType="after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fade">
                                      <p:cBhvr>
                                        <p:cTn id="64" dur="500"/>
                                        <p:tgtEl>
                                          <p:spTgt spid="6"/>
                                        </p:tgtEl>
                                      </p:cBhvr>
                                    </p:animEffect>
                                  </p:childTnLst>
                                </p:cTn>
                              </p:par>
                            </p:childTnLst>
                          </p:cTn>
                        </p:par>
                        <p:par>
                          <p:cTn id="65" fill="hold">
                            <p:stCondLst>
                              <p:cond delay="2500"/>
                            </p:stCondLst>
                            <p:childTnLst>
                              <p:par>
                                <p:cTn id="66" presetID="10" presetClass="entr" presetSubtype="0" fill="hold"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childTnLst>
                                </p:cTn>
                              </p:par>
                            </p:childTnLst>
                          </p:cTn>
                        </p:par>
                        <p:par>
                          <p:cTn id="69" fill="hold">
                            <p:stCondLst>
                              <p:cond delay="3000"/>
                            </p:stCondLst>
                            <p:childTnLst>
                              <p:par>
                                <p:cTn id="70" presetID="10" presetClass="entr" presetSubtype="0" fill="hold" nodeType="after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fade">
                                      <p:cBhvr>
                                        <p:cTn id="72" dur="500"/>
                                        <p:tgtEl>
                                          <p:spTgt spid="8"/>
                                        </p:tgtEl>
                                      </p:cBhvr>
                                    </p:animEffect>
                                  </p:childTnLst>
                                </p:cTn>
                              </p:par>
                            </p:childTnLst>
                          </p:cTn>
                        </p:par>
                        <p:par>
                          <p:cTn id="73" fill="hold">
                            <p:stCondLst>
                              <p:cond delay="3500"/>
                            </p:stCondLst>
                            <p:childTnLst>
                              <p:par>
                                <p:cTn id="74" presetID="10" presetClass="entr" presetSubtype="0" fill="hold"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fade">
                                      <p:cBhvr>
                                        <p:cTn id="76" dur="500"/>
                                        <p:tgtEl>
                                          <p:spTgt spid="9"/>
                                        </p:tgtEl>
                                      </p:cBhvr>
                                    </p:animEffect>
                                  </p:childTnLst>
                                </p:cTn>
                              </p:par>
                            </p:childTnLst>
                          </p:cTn>
                        </p:par>
                        <p:par>
                          <p:cTn id="77" fill="hold">
                            <p:stCondLst>
                              <p:cond delay="4000"/>
                            </p:stCondLst>
                            <p:childTnLst>
                              <p:par>
                                <p:cTn id="78" presetID="10" presetClass="entr" presetSubtype="0" fill="hold" nodeType="afterEffect">
                                  <p:stCondLst>
                                    <p:cond delay="0"/>
                                  </p:stCondLst>
                                  <p:childTnLst>
                                    <p:set>
                                      <p:cBhvr>
                                        <p:cTn id="79" dur="1" fill="hold">
                                          <p:stCondLst>
                                            <p:cond delay="0"/>
                                          </p:stCondLst>
                                        </p:cTn>
                                        <p:tgtEl>
                                          <p:spTgt spid="10"/>
                                        </p:tgtEl>
                                        <p:attrNameLst>
                                          <p:attrName>style.visibility</p:attrName>
                                        </p:attrNameLst>
                                      </p:cBhvr>
                                      <p:to>
                                        <p:strVal val="visible"/>
                                      </p:to>
                                    </p:set>
                                    <p:animEffect transition="in" filter="fade">
                                      <p:cBhvr>
                                        <p:cTn id="8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23528" y="1340768"/>
            <a:ext cx="8352927" cy="864096"/>
          </a:xfrm>
        </p:spPr>
        <p:txBody>
          <a:bodyPr>
            <a:noAutofit/>
          </a:bodyPr>
          <a:lstStyle/>
          <a:p>
            <a:r>
              <a:rPr lang="en-GB" altLang="fr-FR" sz="3600" dirty="0" smtClean="0">
                <a:solidFill>
                  <a:srgbClr val="000000"/>
                </a:solidFill>
              </a:rPr>
              <a:t>UN PECAE </a:t>
            </a:r>
            <a:r>
              <a:rPr lang="en-GB" altLang="fr-FR" sz="3600" dirty="0" smtClean="0">
                <a:solidFill>
                  <a:srgbClr val="000000"/>
                </a:solidFill>
              </a:rPr>
              <a:t>EFFICACE PROTÈGE DES DANGERS TELS QUE :</a:t>
            </a:r>
          </a:p>
        </p:txBody>
      </p:sp>
      <p:sp>
        <p:nvSpPr>
          <p:cNvPr id="4" name="Content Placeholder 19"/>
          <p:cNvSpPr>
            <a:spLocks noGrp="1"/>
          </p:cNvSpPr>
          <p:nvPr>
            <p:ph idx="1"/>
          </p:nvPr>
        </p:nvSpPr>
        <p:spPr>
          <a:xfrm>
            <a:off x="2057400" y="2453208"/>
            <a:ext cx="6907088" cy="4144144"/>
          </a:xfrm>
        </p:spPr>
        <p:txBody>
          <a:bodyPr>
            <a:normAutofit/>
          </a:bodyPr>
          <a:lstStyle/>
          <a:p>
            <a:pPr>
              <a:lnSpc>
                <a:spcPct val="120000"/>
              </a:lnSpc>
            </a:pPr>
            <a:r>
              <a:rPr lang="en-GB" altLang="fr-FR" sz="2000" dirty="0" smtClean="0"/>
              <a:t>INCENDIE</a:t>
            </a:r>
          </a:p>
          <a:p>
            <a:pPr>
              <a:lnSpc>
                <a:spcPct val="120000"/>
              </a:lnSpc>
            </a:pPr>
            <a:r>
              <a:rPr lang="en-GB" altLang="fr-FR" sz="2000" dirty="0" smtClean="0"/>
              <a:t>ACCIDENTS DE VOITURE</a:t>
            </a:r>
          </a:p>
          <a:p>
            <a:pPr>
              <a:lnSpc>
                <a:spcPct val="120000"/>
              </a:lnSpc>
            </a:pPr>
            <a:r>
              <a:rPr lang="en-GB" altLang="fr-FR" sz="2000" dirty="0" smtClean="0"/>
              <a:t>PRODUITS CHIMIQUES NOCIFS, par ex. PHTALATES, MÉTAUX LOURDS</a:t>
            </a:r>
          </a:p>
          <a:p>
            <a:pPr>
              <a:lnSpc>
                <a:spcPct val="120000"/>
              </a:lnSpc>
            </a:pPr>
            <a:r>
              <a:rPr lang="en-GB" altLang="fr-FR" sz="2000" dirty="0" smtClean="0"/>
              <a:t>CHOCS ÉLECTRIQUES</a:t>
            </a:r>
          </a:p>
          <a:p>
            <a:pPr>
              <a:lnSpc>
                <a:spcPct val="120000"/>
              </a:lnSpc>
            </a:pPr>
            <a:r>
              <a:rPr lang="en-GB" altLang="fr-FR" sz="2000" dirty="0" smtClean="0"/>
              <a:t>RISQUES MÉCANIQUES</a:t>
            </a:r>
          </a:p>
          <a:p>
            <a:pPr>
              <a:lnSpc>
                <a:spcPct val="120000"/>
              </a:lnSpc>
            </a:pPr>
            <a:r>
              <a:rPr lang="en-GB" altLang="fr-FR" sz="2000" dirty="0" smtClean="0"/>
              <a:t>RISQUES D'ÉTOUFFEMENT</a:t>
            </a:r>
          </a:p>
          <a:p>
            <a:pPr>
              <a:lnSpc>
                <a:spcPct val="120000"/>
              </a:lnSpc>
            </a:pPr>
            <a:r>
              <a:rPr lang="en-GB" altLang="fr-FR" sz="2000" dirty="0" smtClean="0"/>
              <a:t>DANGERS DE RADIATION</a:t>
            </a:r>
          </a:p>
          <a:p>
            <a:pPr>
              <a:lnSpc>
                <a:spcPct val="120000"/>
              </a:lnSpc>
            </a:pPr>
            <a:r>
              <a:rPr lang="en-GB" altLang="fr-FR" sz="2000" dirty="0" smtClean="0"/>
              <a:t>RISQUES </a:t>
            </a:r>
            <a:r>
              <a:rPr lang="en-GB" altLang="fr-FR" sz="2000" dirty="0" smtClean="0"/>
              <a:t>MICROBIOLOGIQUES</a:t>
            </a:r>
            <a:endParaRPr lang="en-GB" altLang="fr-FR" sz="2000" dirty="0" smtClean="0"/>
          </a:p>
        </p:txBody>
      </p:sp>
      <p:pic>
        <p:nvPicPr>
          <p:cNvPr id="5" name="Picture 4" descr="Photo 036"/>
          <p:cNvPicPr>
            <a:picLocks noChangeAspect="1" noChangeArrowheads="1"/>
          </p:cNvPicPr>
          <p:nvPr/>
        </p:nvPicPr>
        <p:blipFill>
          <a:blip r:embed="rId3" cstate="print"/>
          <a:srcRect/>
          <a:stretch>
            <a:fillRect/>
          </a:stretch>
        </p:blipFill>
        <p:spPr bwMode="auto">
          <a:xfrm>
            <a:off x="251520" y="3933056"/>
            <a:ext cx="1512167" cy="1368152"/>
          </a:xfrm>
          <a:prstGeom prst="rect">
            <a:avLst/>
          </a:prstGeom>
          <a:noFill/>
          <a:ln w="9525">
            <a:noFill/>
            <a:miter lim="800000"/>
            <a:headEnd/>
            <a:tailEnd/>
          </a:ln>
        </p:spPr>
      </p:pic>
      <p:pic>
        <p:nvPicPr>
          <p:cNvPr id="6" name="Picture 5" descr="je_klaxonne_1069099466_pneu_eclate_marque"/>
          <p:cNvPicPr>
            <a:picLocks noChangeAspect="1" noChangeArrowheads="1"/>
          </p:cNvPicPr>
          <p:nvPr/>
        </p:nvPicPr>
        <p:blipFill>
          <a:blip r:embed="rId4" cstate="print"/>
          <a:srcRect/>
          <a:stretch>
            <a:fillRect/>
          </a:stretch>
        </p:blipFill>
        <p:spPr bwMode="auto">
          <a:xfrm>
            <a:off x="251520" y="5373216"/>
            <a:ext cx="1635529" cy="1244383"/>
          </a:xfrm>
          <a:prstGeom prst="rect">
            <a:avLst/>
          </a:prstGeom>
          <a:noFill/>
          <a:ln w="9525">
            <a:noFill/>
            <a:miter lim="800000"/>
            <a:headEnd/>
            <a:tailEnd/>
          </a:ln>
        </p:spPr>
      </p:pic>
      <p:pic>
        <p:nvPicPr>
          <p:cNvPr id="7" name="Picture 9" descr="fer brule en essais c"/>
          <p:cNvPicPr>
            <a:picLocks noChangeAspect="1" noChangeArrowheads="1"/>
          </p:cNvPicPr>
          <p:nvPr/>
        </p:nvPicPr>
        <p:blipFill>
          <a:blip r:embed="rId5" cstate="print"/>
          <a:srcRect/>
          <a:stretch>
            <a:fillRect/>
          </a:stretch>
        </p:blipFill>
        <p:spPr bwMode="auto">
          <a:xfrm>
            <a:off x="251520" y="2490188"/>
            <a:ext cx="1512168" cy="137086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23528" y="1124744"/>
            <a:ext cx="8352927" cy="648072"/>
          </a:xfrm>
        </p:spPr>
        <p:txBody>
          <a:bodyPr>
            <a:noAutofit/>
          </a:bodyPr>
          <a:lstStyle/>
          <a:p>
            <a:r>
              <a:rPr lang="en-GB" altLang="fr-FR" sz="3600" dirty="0" smtClean="0">
                <a:solidFill>
                  <a:srgbClr val="000000"/>
                </a:solidFill>
              </a:rPr>
              <a:t>COÛT DU </a:t>
            </a:r>
            <a:r>
              <a:rPr lang="en-GB" altLang="fr-FR" sz="3600" dirty="0" smtClean="0">
                <a:solidFill>
                  <a:srgbClr val="000000"/>
                </a:solidFill>
              </a:rPr>
              <a:t>PECAE</a:t>
            </a:r>
          </a:p>
        </p:txBody>
      </p:sp>
      <p:sp>
        <p:nvSpPr>
          <p:cNvPr id="4" name="Rectangle 3"/>
          <p:cNvSpPr>
            <a:spLocks noGrp="1" noChangeArrowheads="1"/>
          </p:cNvSpPr>
          <p:nvPr>
            <p:ph idx="1"/>
          </p:nvPr>
        </p:nvSpPr>
        <p:spPr>
          <a:xfrm>
            <a:off x="323528" y="1844824"/>
            <a:ext cx="8496944" cy="2160240"/>
          </a:xfrm>
        </p:spPr>
        <p:txBody>
          <a:bodyPr>
            <a:noAutofit/>
          </a:bodyPr>
          <a:lstStyle/>
          <a:p>
            <a:pPr marL="355600" indent="-355600" algn="just">
              <a:buClr>
                <a:srgbClr val="002060"/>
              </a:buClr>
              <a:buFont typeface="Wingdings" pitchFamily="2" charset="2"/>
              <a:buChar char="§"/>
            </a:pPr>
            <a:r>
              <a:rPr lang="fr-FR" altLang="fr-FR" sz="1300" dirty="0" smtClean="0">
                <a:solidFill>
                  <a:srgbClr val="000000"/>
                </a:solidFill>
              </a:rPr>
              <a:t>Le PECAE ne nécessite pas de financement  de la part du gouvernement. </a:t>
            </a:r>
          </a:p>
          <a:p>
            <a:pPr marL="355600" indent="-355600" algn="just">
              <a:buClr>
                <a:srgbClr val="002060"/>
              </a:buClr>
              <a:buFont typeface="Wingdings" pitchFamily="2" charset="2"/>
              <a:buChar char="§"/>
            </a:pPr>
            <a:r>
              <a:rPr lang="fr-FR" altLang="fr-FR" sz="1300" dirty="0" smtClean="0">
                <a:solidFill>
                  <a:srgbClr val="000000"/>
                </a:solidFill>
              </a:rPr>
              <a:t>Le Programme est entièrement financé par les Exportateurs (paiement des Honoraires) qui ont la responsabilité de démontrer la qualité de leur produit. </a:t>
            </a:r>
          </a:p>
          <a:p>
            <a:pPr marL="355600" indent="-355600" algn="just">
              <a:buClr>
                <a:srgbClr val="002060"/>
              </a:buClr>
              <a:buFont typeface="Wingdings" pitchFamily="2" charset="2"/>
              <a:buChar char="§"/>
            </a:pPr>
            <a:r>
              <a:rPr lang="fr-FR" altLang="fr-FR" sz="1300" dirty="0" smtClean="0">
                <a:solidFill>
                  <a:srgbClr val="000000"/>
                </a:solidFill>
              </a:rPr>
              <a:t>Le système de certification par les exportateurs à leurs frais n’est pas nouveau et uniquement lié au Cameroun; le même principe est appliqué aux exportateurs camerounais lors des expéditions vers l’EU par exemple. Les pays de l’UE utilisent leurs ressources internes ou s’appuient sur l’autorité en charge des normes pour effectuer les contrôles ce qui est facilité par la prédominance de la production locale par rapport aux importations.</a:t>
            </a:r>
          </a:p>
          <a:p>
            <a:pPr marL="355600" indent="-355600" algn="just">
              <a:buClr>
                <a:srgbClr val="002060"/>
              </a:buClr>
              <a:buFont typeface="Wingdings" pitchFamily="2" charset="2"/>
              <a:buChar char="§"/>
            </a:pPr>
            <a:r>
              <a:rPr lang="fr-FR" altLang="fr-FR" sz="1300" dirty="0" smtClean="0">
                <a:solidFill>
                  <a:srgbClr val="000000"/>
                </a:solidFill>
              </a:rPr>
              <a:t>Finalement, le programme vise aussi à aider l’ANOR à renforcer les capacités et améliorer la conformité dans le commerce. </a:t>
            </a:r>
          </a:p>
          <a:p>
            <a:pPr marL="355600" indent="-355600" algn="just">
              <a:buClr>
                <a:srgbClr val="002060"/>
              </a:buClr>
              <a:buFont typeface="Wingdings" pitchFamily="2" charset="2"/>
              <a:buChar char="§"/>
            </a:pPr>
            <a:r>
              <a:rPr lang="fr-FR" sz="1300" dirty="0" smtClean="0"/>
              <a:t>Les Honoraires applicables:</a:t>
            </a:r>
          </a:p>
        </p:txBody>
      </p:sp>
      <p:graphicFrame>
        <p:nvGraphicFramePr>
          <p:cNvPr id="5" name="Group 156"/>
          <p:cNvGraphicFramePr>
            <a:graphicFrameLocks noGrp="1"/>
          </p:cNvGraphicFramePr>
          <p:nvPr/>
        </p:nvGraphicFramePr>
        <p:xfrm>
          <a:off x="467544" y="4077072"/>
          <a:ext cx="8280920" cy="1281114"/>
        </p:xfrm>
        <a:graphic>
          <a:graphicData uri="http://schemas.openxmlformats.org/drawingml/2006/table">
            <a:tbl>
              <a:tblPr/>
              <a:tblGrid>
                <a:gridCol w="826525"/>
                <a:gridCol w="2878051"/>
                <a:gridCol w="2372156"/>
                <a:gridCol w="2204188"/>
              </a:tblGrid>
              <a:tr h="457200">
                <a:tc>
                  <a:txBody>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sz="1100" b="1" i="0" u="none" strike="noStrike" cap="none" normalizeH="0" baseline="0" dirty="0" smtClean="0">
                        <a:ln>
                          <a:noFill/>
                        </a:ln>
                        <a:solidFill>
                          <a:schemeClr val="tx1"/>
                        </a:solidFill>
                        <a:effectLst/>
                        <a:latin typeface="Arial"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charset="0"/>
                          <a:cs typeface="Times New Roman" pitchFamily="18" charset="0"/>
                        </a:rPr>
                        <a:t>Route</a:t>
                      </a:r>
                      <a:endParaRPr kumimoji="0" lang="en-US" sz="1100" b="0" i="0" u="none" strike="noStrike" cap="none" normalizeH="0" baseline="0" dirty="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fr-FR" sz="1100" b="1" i="0" u="none" strike="noStrike" cap="none" normalizeH="0" baseline="0" dirty="0" smtClean="0">
                          <a:ln>
                            <a:noFill/>
                          </a:ln>
                          <a:solidFill>
                            <a:schemeClr val="tx1"/>
                          </a:solidFill>
                          <a:effectLst/>
                          <a:latin typeface="Arial" charset="0"/>
                          <a:cs typeface="Times New Roman" pitchFamily="18" charset="0"/>
                        </a:rPr>
                        <a:t>Taux des honoraires en pourcentage de la valeur FOB déclarée</a:t>
                      </a:r>
                      <a:endParaRPr kumimoji="0" lang="en-US" sz="1100" b="0" i="0" u="none" strike="noStrike" cap="none" normalizeH="0" baseline="0" dirty="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charset="0"/>
                          <a:cs typeface="Times New Roman" pitchFamily="18" charset="0"/>
                        </a:rPr>
                        <a:t>Honoraire minimum en USD ($)</a:t>
                      </a:r>
                      <a:endParaRPr kumimoji="0" lang="en-US" sz="1100" b="0" i="0" u="none" strike="noStrike" cap="none" normalizeH="0" baseline="0" dirty="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1" i="0" u="none" strike="noStrike" cap="none" normalizeH="0" baseline="0" dirty="0" smtClean="0">
                          <a:ln>
                            <a:noFill/>
                          </a:ln>
                          <a:solidFill>
                            <a:schemeClr val="tx1"/>
                          </a:solidFill>
                          <a:effectLst/>
                          <a:latin typeface="Arial" charset="0"/>
                          <a:cs typeface="Times New Roman" pitchFamily="18" charset="0"/>
                        </a:rPr>
                        <a:t>Honoraire Maximum en USD($)</a:t>
                      </a:r>
                      <a:endParaRPr kumimoji="0" lang="en-US" sz="1100" b="0" i="0" u="none" strike="noStrike" cap="none" normalizeH="0" baseline="0" dirty="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2746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Times New Roman" pitchFamily="18" charset="0"/>
                        </a:rPr>
                        <a:t>A</a:t>
                      </a:r>
                      <a:endParaRPr kumimoji="0" lang="en-US" sz="1100" b="0" i="0" u="none" strike="noStrike" cap="none" normalizeH="0" baseline="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cs typeface="Times New Roman" pitchFamily="18" charset="0"/>
                        </a:rPr>
                        <a:t>0.450%</a:t>
                      </a:r>
                      <a:endParaRPr kumimoji="0" lang="en-US" sz="1100" b="0" i="0" u="none" strike="noStrike" cap="none" normalizeH="0" baseline="0" dirty="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300</a:t>
                      </a: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7000</a:t>
                      </a: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2746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smtClean="0">
                          <a:ln>
                            <a:noFill/>
                          </a:ln>
                          <a:solidFill>
                            <a:schemeClr val="tx1"/>
                          </a:solidFill>
                          <a:effectLst/>
                          <a:latin typeface="Arial" charset="0"/>
                          <a:cs typeface="Times New Roman" pitchFamily="18" charset="0"/>
                        </a:rPr>
                        <a:t>B</a:t>
                      </a:r>
                      <a:endParaRPr kumimoji="0" lang="en-US" sz="1100" b="0" i="0" u="none" strike="noStrike" cap="none" normalizeH="0" baseline="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cs typeface="Times New Roman" pitchFamily="18" charset="0"/>
                        </a:rPr>
                        <a:t>0.400%</a:t>
                      </a:r>
                      <a:endParaRPr kumimoji="0" lang="en-US" sz="1100" b="0" i="0" u="none" strike="noStrike" cap="none" normalizeH="0" baseline="0" dirty="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300</a:t>
                      </a: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7000</a:t>
                      </a: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r h="2746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cs typeface="Times New Roman" pitchFamily="18" charset="0"/>
                        </a:rPr>
                        <a:t>C</a:t>
                      </a:r>
                      <a:endParaRPr kumimoji="0" lang="en-US" sz="1100" b="0" i="0" u="none" strike="noStrike" cap="none" normalizeH="0" baseline="0" dirty="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cs typeface="Times New Roman" pitchFamily="18" charset="0"/>
                        </a:rPr>
                        <a:t>0.350%</a:t>
                      </a:r>
                      <a:endParaRPr kumimoji="0" lang="en-US" sz="1100" b="0" i="0" u="none" strike="noStrike" cap="none" normalizeH="0" baseline="0" dirty="0" smtClean="0">
                        <a:ln>
                          <a:noFill/>
                        </a:ln>
                        <a:solidFill>
                          <a:schemeClr val="tx1"/>
                        </a:solidFill>
                        <a:effectLst/>
                        <a:latin typeface="Arial" charset="0"/>
                      </a:endParaRP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300</a:t>
                      </a: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smtClean="0">
                          <a:ln>
                            <a:noFill/>
                          </a:ln>
                          <a:solidFill>
                            <a:schemeClr val="tx1"/>
                          </a:solidFill>
                          <a:effectLst/>
                          <a:latin typeface="Arial" charset="0"/>
                        </a:rPr>
                        <a:t>7000</a:t>
                      </a:r>
                    </a:p>
                  </a:txBody>
                  <a:tcPr marL="84406" marR="84406" horzOverflow="overflow">
                    <a:lnL w="12700" cap="flat" cmpd="sng" algn="ctr">
                      <a:solidFill>
                        <a:srgbClr val="000000"/>
                      </a:solidFill>
                      <a:prstDash val="solid"/>
                      <a:miter lim="800000"/>
                      <a:headEnd type="none" w="med" len="med"/>
                      <a:tailEnd type="none" w="med" len="med"/>
                    </a:lnL>
                    <a:lnR w="12700" cap="flat" cmpd="sng" algn="ctr">
                      <a:solidFill>
                        <a:srgbClr val="000000"/>
                      </a:solidFill>
                      <a:prstDash val="solid"/>
                      <a:miter lim="800000"/>
                      <a:headEnd type="none" w="med" len="med"/>
                      <a:tailEnd type="none" w="med" len="med"/>
                    </a:lnR>
                    <a:lnT w="12700" cap="flat" cmpd="sng" algn="ctr">
                      <a:solidFill>
                        <a:srgbClr val="000000"/>
                      </a:solidFill>
                      <a:prstDash val="solid"/>
                      <a:miter lim="800000"/>
                      <a:headEnd type="none" w="med" len="med"/>
                      <a:tailEnd type="none" w="med" len="med"/>
                    </a:lnT>
                    <a:lnB w="12700" cap="flat" cmpd="sng" algn="ctr">
                      <a:solidFill>
                        <a:srgbClr val="000000"/>
                      </a:solidFill>
                      <a:prstDash val="solid"/>
                      <a:miter lim="800000"/>
                      <a:headEnd type="none" w="med" len="med"/>
                      <a:tailEnd type="none" w="med" len="med"/>
                    </a:lnB>
                    <a:lnTlToBr>
                      <a:noFill/>
                    </a:lnTlToBr>
                    <a:lnBlToTr>
                      <a:noFill/>
                    </a:lnBlToTr>
                    <a:noFill/>
                  </a:tcPr>
                </a:tc>
              </a:tr>
            </a:tbl>
          </a:graphicData>
        </a:graphic>
      </p:graphicFrame>
      <p:sp>
        <p:nvSpPr>
          <p:cNvPr id="6" name="Rectangle 3"/>
          <p:cNvSpPr txBox="1">
            <a:spLocks noChangeArrowheads="1"/>
          </p:cNvSpPr>
          <p:nvPr/>
        </p:nvSpPr>
        <p:spPr bwMode="auto">
          <a:xfrm>
            <a:off x="323528" y="5404037"/>
            <a:ext cx="8281210" cy="257211"/>
          </a:xfrm>
          <a:prstGeom prst="rect">
            <a:avLst/>
          </a:prstGeom>
          <a:noFill/>
          <a:ln w="9525">
            <a:noFill/>
            <a:miter lim="800000"/>
            <a:headEnd/>
            <a:tailEnd/>
          </a:ln>
        </p:spPr>
        <p:txBody>
          <a:bodyPr/>
          <a:lstStyle/>
          <a:p>
            <a:pPr marL="355600" indent="-355600" algn="just">
              <a:spcBef>
                <a:spcPct val="20000"/>
              </a:spcBef>
              <a:buClr>
                <a:srgbClr val="002060"/>
              </a:buClr>
              <a:buFont typeface="Wingdings" pitchFamily="2" charset="2"/>
              <a:buChar char="§"/>
              <a:defRPr/>
            </a:pPr>
            <a:r>
              <a:rPr lang="fr-FR" altLang="fr-FR" sz="1300" dirty="0">
                <a:solidFill>
                  <a:srgbClr val="000000"/>
                </a:solidFill>
              </a:rPr>
              <a:t>Les Frais d’enregistrement:</a:t>
            </a:r>
          </a:p>
          <a:p>
            <a:pPr marL="355600" indent="-355600" eaLnBrk="0" hangingPunct="0">
              <a:spcBef>
                <a:spcPct val="50000"/>
              </a:spcBef>
              <a:buClr>
                <a:srgbClr val="FF3F00"/>
              </a:buClr>
              <a:buFont typeface="Wingdings" pitchFamily="2" charset="2"/>
              <a:buChar char="n"/>
              <a:defRPr/>
            </a:pPr>
            <a:endParaRPr lang="fr-FR" altLang="fr-FR" sz="1300" dirty="0">
              <a:solidFill>
                <a:srgbClr val="000000"/>
              </a:solidFill>
              <a:latin typeface="+mn-lt"/>
              <a:cs typeface="+mn-cs"/>
            </a:endParaRPr>
          </a:p>
        </p:txBody>
      </p:sp>
      <p:graphicFrame>
        <p:nvGraphicFramePr>
          <p:cNvPr id="7" name="Tableau 6"/>
          <p:cNvGraphicFramePr>
            <a:graphicFrameLocks noGrp="1"/>
          </p:cNvGraphicFramePr>
          <p:nvPr/>
        </p:nvGraphicFramePr>
        <p:xfrm>
          <a:off x="1039206" y="5723927"/>
          <a:ext cx="6845162" cy="1017441"/>
        </p:xfrm>
        <a:graphic>
          <a:graphicData uri="http://schemas.openxmlformats.org/drawingml/2006/table">
            <a:tbl>
              <a:tblPr/>
              <a:tblGrid>
                <a:gridCol w="3608718"/>
                <a:gridCol w="3236444"/>
              </a:tblGrid>
              <a:tr h="339147">
                <a:tc>
                  <a:txBody>
                    <a:bodyPr/>
                    <a:lstStyle/>
                    <a:p>
                      <a:pPr indent="-450215" algn="just">
                        <a:spcBef>
                          <a:spcPts val="600"/>
                        </a:spcBef>
                        <a:spcAft>
                          <a:spcPts val="0"/>
                        </a:spcAft>
                      </a:pPr>
                      <a:r>
                        <a:rPr lang="en-US" sz="1200" b="1" dirty="0" err="1">
                          <a:latin typeface="Arial" pitchFamily="34" charset="0"/>
                          <a:ea typeface="MS Mincho"/>
                          <a:cs typeface="Arial" pitchFamily="34" charset="0"/>
                        </a:rPr>
                        <a:t>Produit</a:t>
                      </a:r>
                      <a:r>
                        <a:rPr lang="en-US" sz="1200" b="1" dirty="0">
                          <a:latin typeface="Arial" pitchFamily="34" charset="0"/>
                          <a:ea typeface="MS Mincho"/>
                          <a:cs typeface="Arial" pitchFamily="34" charset="0"/>
                        </a:rPr>
                        <a:t> (s) /</a:t>
                      </a:r>
                      <a:r>
                        <a:rPr lang="en-US" sz="1200" b="1" dirty="0" err="1">
                          <a:latin typeface="Arial" pitchFamily="34" charset="0"/>
                          <a:ea typeface="MS Mincho"/>
                          <a:cs typeface="Arial" pitchFamily="34" charset="0"/>
                        </a:rPr>
                        <a:t>Ligne</a:t>
                      </a:r>
                      <a:r>
                        <a:rPr lang="en-US" sz="1200" b="1" dirty="0">
                          <a:latin typeface="Arial" pitchFamily="34" charset="0"/>
                          <a:ea typeface="MS Mincho"/>
                          <a:cs typeface="Arial" pitchFamily="34" charset="0"/>
                        </a:rPr>
                        <a:t> (s) </a:t>
                      </a:r>
                      <a:endParaRPr lang="fr-FR" sz="1000" dirty="0">
                        <a:latin typeface="Arial" pitchFamily="34" charset="0"/>
                        <a:ea typeface="Times New Roman"/>
                        <a:cs typeface="Arial" pitchFamily="34" charset="0"/>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450215" algn="just">
                        <a:spcBef>
                          <a:spcPts val="600"/>
                        </a:spcBef>
                        <a:spcAft>
                          <a:spcPts val="0"/>
                        </a:spcAft>
                      </a:pPr>
                      <a:r>
                        <a:rPr lang="fr-FR" sz="1200" b="1" dirty="0">
                          <a:latin typeface="Arial" pitchFamily="34" charset="0"/>
                          <a:ea typeface="MS Mincho"/>
                          <a:cs typeface="Arial" pitchFamily="34" charset="0"/>
                        </a:rPr>
                        <a:t>Frais d’enregistrement annuels en USD ($)</a:t>
                      </a:r>
                      <a:endParaRPr lang="fr-FR" sz="1000" dirty="0">
                        <a:latin typeface="Arial" pitchFamily="34" charset="0"/>
                        <a:ea typeface="Times New Roman"/>
                        <a:cs typeface="Arial" pitchFamily="34" charset="0"/>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39147">
                <a:tc>
                  <a:txBody>
                    <a:bodyPr/>
                    <a:lstStyle/>
                    <a:p>
                      <a:pPr indent="-450215" algn="just">
                        <a:spcBef>
                          <a:spcPts val="600"/>
                        </a:spcBef>
                        <a:spcAft>
                          <a:spcPts val="0"/>
                        </a:spcAft>
                      </a:pPr>
                      <a:r>
                        <a:rPr lang="en-US" sz="1200" dirty="0">
                          <a:latin typeface="Arial" pitchFamily="34" charset="0"/>
                          <a:ea typeface="MS Mincho"/>
                          <a:cs typeface="Arial" pitchFamily="34" charset="0"/>
                        </a:rPr>
                        <a:t>Premiers 15 </a:t>
                      </a:r>
                      <a:r>
                        <a:rPr lang="en-US" sz="1200" dirty="0" err="1">
                          <a:latin typeface="Arial" pitchFamily="34" charset="0"/>
                          <a:ea typeface="MS Mincho"/>
                          <a:cs typeface="Arial" pitchFamily="34" charset="0"/>
                        </a:rPr>
                        <a:t>Produits</a:t>
                      </a:r>
                      <a:endParaRPr lang="fr-FR" sz="1000" dirty="0">
                        <a:latin typeface="Arial" pitchFamily="34" charset="0"/>
                        <a:ea typeface="Times New Roman"/>
                        <a:cs typeface="Arial" pitchFamily="34" charset="0"/>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450215" algn="just">
                        <a:spcBef>
                          <a:spcPts val="600"/>
                        </a:spcBef>
                        <a:spcAft>
                          <a:spcPts val="0"/>
                        </a:spcAft>
                      </a:pPr>
                      <a:r>
                        <a:rPr lang="en-US" sz="1200">
                          <a:latin typeface="Arial" pitchFamily="34" charset="0"/>
                          <a:ea typeface="MS Mincho"/>
                          <a:cs typeface="Arial" pitchFamily="34" charset="0"/>
                        </a:rPr>
                        <a:t>375 </a:t>
                      </a:r>
                      <a:endParaRPr lang="fr-FR" sz="1000">
                        <a:latin typeface="Arial" pitchFamily="34" charset="0"/>
                        <a:ea typeface="Times New Roman"/>
                        <a:cs typeface="Arial" pitchFamily="34" charset="0"/>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339147">
                <a:tc>
                  <a:txBody>
                    <a:bodyPr/>
                    <a:lstStyle/>
                    <a:p>
                      <a:pPr indent="-450215" algn="just">
                        <a:spcBef>
                          <a:spcPts val="600"/>
                        </a:spcBef>
                        <a:spcAft>
                          <a:spcPts val="0"/>
                        </a:spcAft>
                      </a:pPr>
                      <a:r>
                        <a:rPr lang="fr-FR" sz="1200" dirty="0">
                          <a:latin typeface="Arial" pitchFamily="34" charset="0"/>
                          <a:ea typeface="MS Mincho"/>
                          <a:cs typeface="Arial" pitchFamily="34" charset="0"/>
                        </a:rPr>
                        <a:t>Chaque produit supplémentaire (au-dessus de 15)</a:t>
                      </a:r>
                      <a:endParaRPr lang="fr-FR" sz="1000" dirty="0">
                        <a:latin typeface="Arial" pitchFamily="34" charset="0"/>
                        <a:ea typeface="Times New Roman"/>
                        <a:cs typeface="Arial" pitchFamily="34" charset="0"/>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indent="-450215" algn="just">
                        <a:spcBef>
                          <a:spcPts val="600"/>
                        </a:spcBef>
                        <a:spcAft>
                          <a:spcPts val="0"/>
                        </a:spcAft>
                      </a:pPr>
                      <a:r>
                        <a:rPr lang="en-US" sz="1200" dirty="0">
                          <a:latin typeface="Arial" pitchFamily="34" charset="0"/>
                          <a:ea typeface="MS Mincho"/>
                          <a:cs typeface="Arial" pitchFamily="34" charset="0"/>
                        </a:rPr>
                        <a:t>20 (par </a:t>
                      </a:r>
                      <a:r>
                        <a:rPr lang="en-US" sz="1200" dirty="0" err="1">
                          <a:latin typeface="Arial" pitchFamily="34" charset="0"/>
                          <a:ea typeface="MS Mincho"/>
                          <a:cs typeface="Arial" pitchFamily="34" charset="0"/>
                        </a:rPr>
                        <a:t>produit</a:t>
                      </a:r>
                      <a:r>
                        <a:rPr lang="en-US" sz="1200" dirty="0">
                          <a:latin typeface="Arial" pitchFamily="34" charset="0"/>
                          <a:ea typeface="MS Mincho"/>
                          <a:cs typeface="Arial" pitchFamily="34" charset="0"/>
                        </a:rPr>
                        <a:t>/</a:t>
                      </a:r>
                      <a:r>
                        <a:rPr lang="en-US" sz="1200" dirty="0" err="1">
                          <a:latin typeface="Arial" pitchFamily="34" charset="0"/>
                          <a:ea typeface="MS Mincho"/>
                          <a:cs typeface="Arial" pitchFamily="34" charset="0"/>
                        </a:rPr>
                        <a:t>ligne</a:t>
                      </a:r>
                      <a:r>
                        <a:rPr lang="en-US" sz="1200" dirty="0">
                          <a:latin typeface="Arial" pitchFamily="34" charset="0"/>
                          <a:ea typeface="MS Mincho"/>
                          <a:cs typeface="Arial" pitchFamily="34" charset="0"/>
                        </a:rPr>
                        <a:t>) </a:t>
                      </a:r>
                      <a:endParaRPr lang="fr-FR" sz="1000" dirty="0">
                        <a:latin typeface="Arial" pitchFamily="34" charset="0"/>
                        <a:ea typeface="Times New Roman"/>
                        <a:cs typeface="Arial" pitchFamily="34" charset="0"/>
                      </a:endParaRPr>
                    </a:p>
                  </a:txBody>
                  <a:tcPr marL="63305" marR="6330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5602" name="Picture 4"/>
          <p:cNvPicPr>
            <a:picLocks noChangeAspect="1" noChangeArrowheads="1"/>
          </p:cNvPicPr>
          <p:nvPr/>
        </p:nvPicPr>
        <p:blipFill>
          <a:blip r:embed="rId2" cstate="print"/>
          <a:srcRect/>
          <a:stretch>
            <a:fillRect/>
          </a:stretch>
        </p:blipFill>
        <p:spPr bwMode="auto">
          <a:xfrm>
            <a:off x="323528" y="1988840"/>
            <a:ext cx="4032448" cy="4608512"/>
          </a:xfrm>
          <a:prstGeom prst="rect">
            <a:avLst/>
          </a:prstGeom>
          <a:noFill/>
          <a:ln w="9525">
            <a:noFill/>
            <a:miter lim="800000"/>
            <a:headEnd/>
            <a:tailEnd/>
          </a:ln>
        </p:spPr>
      </p:pic>
      <p:sp>
        <p:nvSpPr>
          <p:cNvPr id="25603" name="Rectangle 2"/>
          <p:cNvSpPr>
            <a:spLocks noGrp="1" noChangeArrowheads="1"/>
          </p:cNvSpPr>
          <p:nvPr>
            <p:ph type="title"/>
          </p:nvPr>
        </p:nvSpPr>
        <p:spPr>
          <a:xfrm>
            <a:off x="323528" y="1052736"/>
            <a:ext cx="8363272" cy="720080"/>
          </a:xfrm>
          <a:noFill/>
        </p:spPr>
        <p:txBody>
          <a:bodyPr>
            <a:normAutofit fontScale="90000"/>
          </a:bodyPr>
          <a:lstStyle/>
          <a:p>
            <a:r>
              <a:rPr lang="en-GB" altLang="fr-FR" dirty="0" smtClean="0">
                <a:solidFill>
                  <a:srgbClr val="000000"/>
                </a:solidFill>
              </a:rPr>
              <a:t>LE CERTIFICAT DE CONFORMITÉ (</a:t>
            </a:r>
            <a:r>
              <a:rPr lang="en-GB" altLang="fr-FR" dirty="0" err="1" smtClean="0">
                <a:solidFill>
                  <a:srgbClr val="000000"/>
                </a:solidFill>
              </a:rPr>
              <a:t>CoC</a:t>
            </a:r>
            <a:r>
              <a:rPr lang="en-GB" altLang="fr-FR" dirty="0" smtClean="0">
                <a:solidFill>
                  <a:srgbClr val="000000"/>
                </a:solidFill>
              </a:rPr>
              <a:t>)</a:t>
            </a:r>
          </a:p>
        </p:txBody>
      </p:sp>
      <p:sp>
        <p:nvSpPr>
          <p:cNvPr id="25604" name="Rectangle 6"/>
          <p:cNvSpPr>
            <a:spLocks noChangeArrowheads="1"/>
          </p:cNvSpPr>
          <p:nvPr/>
        </p:nvSpPr>
        <p:spPr bwMode="auto">
          <a:xfrm>
            <a:off x="-5615244" y="7731145"/>
            <a:ext cx="20374488" cy="553998"/>
          </a:xfrm>
          <a:prstGeom prst="rect">
            <a:avLst/>
          </a:prstGeom>
          <a:noFill/>
          <a:ln w="9525">
            <a:noFill/>
            <a:miter lim="800000"/>
            <a:headEnd/>
            <a:tailEnd/>
          </a:ln>
        </p:spPr>
        <p:txBody>
          <a:bodyPr wrap="none" anchor="ctr">
            <a:spAutoFit/>
          </a:bodyPr>
          <a:lstStyle/>
          <a:p>
            <a:pPr algn="justLow" eaLnBrk="0" hangingPunct="0"/>
            <a:r>
              <a:rPr lang="en-GB" altLang="fr-FR" sz="800" b="1" dirty="0">
                <a:solidFill>
                  <a:srgbClr val="000000"/>
                </a:solidFill>
                <a:cs typeface="Times New Roman" pitchFamily="18" charset="0"/>
              </a:rPr>
              <a:t>Bureau </a:t>
            </a:r>
            <a:r>
              <a:rPr lang="en-GB" altLang="fr-FR" sz="800" b="1" dirty="0" err="1">
                <a:solidFill>
                  <a:srgbClr val="000000"/>
                </a:solidFill>
                <a:cs typeface="Times New Roman" pitchFamily="18" charset="0"/>
              </a:rPr>
              <a:t>émetteur</a:t>
            </a:r>
            <a:r>
              <a:rPr lang="en-GB" altLang="fr-FR" sz="800" b="1" dirty="0">
                <a:solidFill>
                  <a:srgbClr val="000000"/>
                </a:solidFill>
                <a:cs typeface="Times New Roman" pitchFamily="18" charset="0"/>
              </a:rPr>
              <a:t> :</a:t>
            </a:r>
          </a:p>
          <a:p>
            <a:pPr algn="justLow" eaLnBrk="0" hangingPunct="0"/>
            <a:r>
              <a:rPr lang="en-GB" altLang="fr-FR" sz="800" b="1" dirty="0">
                <a:solidFill>
                  <a:srgbClr val="000000"/>
                </a:solidFill>
                <a:cs typeface="Times New Roman" pitchFamily="18" charset="0"/>
              </a:rPr>
              <a:t>Signature : </a:t>
            </a:r>
          </a:p>
          <a:p>
            <a:pPr algn="justLow" eaLnBrk="0" hangingPunct="0"/>
            <a:r>
              <a:rPr lang="en-GB" altLang="fr-FR" sz="700" dirty="0" err="1">
                <a:solidFill>
                  <a:srgbClr val="000000"/>
                </a:solidFill>
                <a:cs typeface="Times New Roman" pitchFamily="18" charset="0"/>
              </a:rPr>
              <a:t>Ce</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certificat</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est</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délivré</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sous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l'autorité</a:t>
            </a:r>
            <a:r>
              <a:rPr lang="en-GB" altLang="fr-FR" sz="700" dirty="0">
                <a:solidFill>
                  <a:srgbClr val="000000"/>
                </a:solidFill>
                <a:cs typeface="Times New Roman" pitchFamily="18" charset="0"/>
              </a:rPr>
              <a:t> et pour le </a:t>
            </a:r>
            <a:r>
              <a:rPr lang="en-GB" altLang="fr-FR" sz="700" dirty="0" err="1">
                <a:solidFill>
                  <a:srgbClr val="000000"/>
                </a:solidFill>
                <a:cs typeface="Times New Roman" pitchFamily="18" charset="0"/>
              </a:rPr>
              <a:t>compte</a:t>
            </a:r>
            <a:r>
              <a:rPr lang="en-GB" altLang="fr-FR" sz="700" dirty="0">
                <a:solidFill>
                  <a:srgbClr val="000000"/>
                </a:solidFill>
                <a:cs typeface="Times New Roman" pitchFamily="18" charset="0"/>
              </a:rPr>
              <a:t> de </a:t>
            </a:r>
            <a:r>
              <a:rPr lang="en-GB" altLang="fr-FR" sz="700" dirty="0" err="1">
                <a:solidFill>
                  <a:srgbClr val="000000"/>
                </a:solidFill>
                <a:cs typeface="Times New Roman" pitchFamily="18" charset="0"/>
              </a:rPr>
              <a:t>l'Agence</a:t>
            </a:r>
            <a:r>
              <a:rPr lang="en-GB" altLang="fr-FR" sz="700" dirty="0">
                <a:solidFill>
                  <a:srgbClr val="000000"/>
                </a:solidFill>
                <a:cs typeface="Times New Roman" pitchFamily="18" charset="0"/>
              </a:rPr>
              <a:t> de normalisation et de </a:t>
            </a:r>
            <a:r>
              <a:rPr lang="en-GB" altLang="fr-FR" sz="700" dirty="0" err="1">
                <a:solidFill>
                  <a:srgbClr val="000000"/>
                </a:solidFill>
                <a:cs typeface="Times New Roman" pitchFamily="18" charset="0"/>
              </a:rPr>
              <a:t>métrologie</a:t>
            </a:r>
            <a:r>
              <a:rPr lang="en-GB" altLang="fr-FR" sz="700" dirty="0">
                <a:solidFill>
                  <a:srgbClr val="000000"/>
                </a:solidFill>
                <a:cs typeface="Times New Roman" pitchFamily="18" charset="0"/>
              </a:rPr>
              <a:t> de </a:t>
            </a:r>
            <a:r>
              <a:rPr lang="en-GB" altLang="fr-FR" sz="700" dirty="0" err="1">
                <a:solidFill>
                  <a:srgbClr val="000000"/>
                </a:solidFill>
                <a:cs typeface="Times New Roman" pitchFamily="18" charset="0"/>
              </a:rPr>
              <a:t>Mongolie</a:t>
            </a:r>
            <a:r>
              <a:rPr lang="en-GB" altLang="fr-FR" sz="700" dirty="0">
                <a:solidFill>
                  <a:srgbClr val="000000"/>
                </a:solidFill>
                <a:cs typeface="Times New Roman" pitchFamily="18" charset="0"/>
              </a:rPr>
              <a:t> et </a:t>
            </a:r>
            <a:r>
              <a:rPr lang="en-GB" altLang="fr-FR" sz="700" dirty="0" err="1">
                <a:solidFill>
                  <a:srgbClr val="000000"/>
                </a:solidFill>
                <a:cs typeface="Times New Roman" pitchFamily="18" charset="0"/>
              </a:rPr>
              <a:t>est</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également</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soumis</a:t>
            </a:r>
            <a:r>
              <a:rPr lang="en-GB" altLang="fr-FR" sz="700" dirty="0">
                <a:solidFill>
                  <a:srgbClr val="000000"/>
                </a:solidFill>
                <a:cs typeface="Times New Roman" pitchFamily="18" charset="0"/>
              </a:rPr>
              <a:t> aux Conditions </a:t>
            </a:r>
            <a:r>
              <a:rPr lang="en-GB" altLang="fr-FR" sz="700" dirty="0" err="1">
                <a:solidFill>
                  <a:srgbClr val="000000"/>
                </a:solidFill>
                <a:cs typeface="Times New Roman" pitchFamily="18" charset="0"/>
              </a:rPr>
              <a:t>générales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applicables</a:t>
            </a:r>
            <a:r>
              <a:rPr lang="en-GB" altLang="fr-FR" sz="700" dirty="0">
                <a:solidFill>
                  <a:srgbClr val="000000"/>
                </a:solidFill>
                <a:cs typeface="Times New Roman" pitchFamily="18" charset="0"/>
              </a:rPr>
              <a:t> aux </a:t>
            </a:r>
            <a:r>
              <a:rPr lang="en-GB" altLang="fr-FR" sz="700" dirty="0" err="1">
                <a:solidFill>
                  <a:srgbClr val="000000"/>
                </a:solidFill>
                <a:cs typeface="Times New Roman" pitchFamily="18" charset="0"/>
              </a:rPr>
              <a:t>systèmes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produits</a:t>
            </a:r>
            <a:r>
              <a:rPr lang="en-GB" altLang="fr-FR" sz="700" dirty="0">
                <a:solidFill>
                  <a:srgbClr val="000000"/>
                </a:solidFill>
                <a:cs typeface="Times New Roman" pitchFamily="18" charset="0"/>
              </a:rPr>
              <a:t> et services de certification de SGS,  </a:t>
            </a:r>
            <a:r>
              <a:rPr lang="en-GB" altLang="fr-FR" sz="700" dirty="0" err="1">
                <a:solidFill>
                  <a:srgbClr val="000000"/>
                </a:solidFill>
                <a:cs typeface="Times New Roman" pitchFamily="18" charset="0"/>
              </a:rPr>
              <a:t>disponibles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sur</a:t>
            </a:r>
            <a:r>
              <a:rPr lang="en-GB" altLang="fr-FR" sz="700" dirty="0">
                <a:solidFill>
                  <a:srgbClr val="000000"/>
                </a:solidFill>
                <a:cs typeface="Times New Roman" pitchFamily="18" charset="0"/>
              </a:rPr>
              <a:t> www.sgs.com/general_conditions_for_certification_services.htm</a:t>
            </a:r>
          </a:p>
          <a:p>
            <a:pPr algn="justLow" eaLnBrk="0" hangingPunct="0"/>
            <a:r>
              <a:rPr lang="en-GB" altLang="fr-FR" sz="700" dirty="0" err="1">
                <a:solidFill>
                  <a:srgbClr val="000000"/>
                </a:solidFill>
                <a:cs typeface="Times New Roman" pitchFamily="18" charset="0"/>
              </a:rPr>
              <a:t>Ce</a:t>
            </a:r>
            <a:r>
              <a:rPr lang="en-GB" altLang="fr-FR" sz="700" dirty="0">
                <a:solidFill>
                  <a:srgbClr val="000000"/>
                </a:solidFill>
                <a:cs typeface="Times New Roman" pitchFamily="18" charset="0"/>
              </a:rPr>
              <a:t> document ne </a:t>
            </a:r>
            <a:r>
              <a:rPr lang="en-GB" altLang="fr-FR" sz="700" dirty="0" err="1">
                <a:solidFill>
                  <a:srgbClr val="000000"/>
                </a:solidFill>
                <a:cs typeface="Times New Roman" pitchFamily="18" charset="0"/>
              </a:rPr>
              <a:t>décharge</a:t>
            </a:r>
            <a:r>
              <a:rPr lang="en-GB" altLang="fr-FR" sz="700" dirty="0">
                <a:solidFill>
                  <a:srgbClr val="000000"/>
                </a:solidFill>
                <a:cs typeface="Times New Roman" pitchFamily="18" charset="0"/>
              </a:rPr>
              <a:t> pas les </a:t>
            </a:r>
            <a:r>
              <a:rPr lang="en-GB" altLang="fr-FR" sz="700" dirty="0" err="1">
                <a:solidFill>
                  <a:srgbClr val="000000"/>
                </a:solidFill>
                <a:cs typeface="Times New Roman" pitchFamily="18" charset="0"/>
              </a:rPr>
              <a:t>exportateurs</a:t>
            </a:r>
            <a:r>
              <a:rPr lang="en-GB" altLang="fr-FR" sz="700" dirty="0">
                <a:solidFill>
                  <a:srgbClr val="000000"/>
                </a:solidFill>
                <a:cs typeface="Times New Roman" pitchFamily="18" charset="0"/>
              </a:rPr>
              <a:t> de </a:t>
            </a:r>
            <a:r>
              <a:rPr lang="en-GB" altLang="fr-FR" sz="700" dirty="0" err="1">
                <a:solidFill>
                  <a:srgbClr val="000000"/>
                </a:solidFill>
                <a:cs typeface="Times New Roman" pitchFamily="18" charset="0"/>
              </a:rPr>
              <a:t>leurs</a:t>
            </a:r>
            <a:r>
              <a:rPr lang="en-GB" altLang="fr-FR" sz="700" dirty="0">
                <a:solidFill>
                  <a:srgbClr val="000000"/>
                </a:solidFill>
                <a:cs typeface="Times New Roman" pitchFamily="18" charset="0"/>
              </a:rPr>
              <a:t> obligations </a:t>
            </a:r>
            <a:r>
              <a:rPr lang="en-GB" altLang="fr-FR" sz="700" dirty="0" err="1">
                <a:solidFill>
                  <a:srgbClr val="000000"/>
                </a:solidFill>
                <a:cs typeface="Times New Roman" pitchFamily="18" charset="0"/>
              </a:rPr>
              <a:t>contractuelles</a:t>
            </a:r>
            <a:r>
              <a:rPr lang="en-GB" altLang="fr-FR" sz="700" dirty="0">
                <a:solidFill>
                  <a:srgbClr val="000000"/>
                </a:solidFill>
                <a:cs typeface="Times New Roman" pitchFamily="18" charset="0"/>
              </a:rPr>
              <a:t> en </a:t>
            </a:r>
            <a:r>
              <a:rPr lang="en-GB" altLang="fr-FR" sz="700" dirty="0" err="1">
                <a:solidFill>
                  <a:srgbClr val="000000"/>
                </a:solidFill>
                <a:cs typeface="Times New Roman" pitchFamily="18" charset="0"/>
              </a:rPr>
              <a:t>matière</a:t>
            </a:r>
            <a:r>
              <a:rPr lang="en-GB" altLang="fr-FR" sz="700" dirty="0">
                <a:solidFill>
                  <a:srgbClr val="000000"/>
                </a:solidFill>
                <a:cs typeface="Times New Roman" pitchFamily="18" charset="0"/>
              </a:rPr>
              <a:t> de </a:t>
            </a:r>
            <a:r>
              <a:rPr lang="en-GB" altLang="fr-FR" sz="700" dirty="0" err="1">
                <a:solidFill>
                  <a:srgbClr val="000000"/>
                </a:solidFill>
                <a:cs typeface="Times New Roman" pitchFamily="18" charset="0"/>
              </a:rPr>
              <a:t>qualité</a:t>
            </a:r>
            <a:r>
              <a:rPr lang="en-GB" altLang="fr-FR" sz="700" dirty="0">
                <a:solidFill>
                  <a:srgbClr val="000000"/>
                </a:solidFill>
                <a:cs typeface="Times New Roman" pitchFamily="18" charset="0"/>
              </a:rPr>
              <a:t> et de </a:t>
            </a:r>
            <a:r>
              <a:rPr lang="en-GB" altLang="fr-FR" sz="700" dirty="0" err="1">
                <a:solidFill>
                  <a:srgbClr val="000000"/>
                </a:solidFill>
                <a:cs typeface="Times New Roman" pitchFamily="18" charset="0"/>
              </a:rPr>
              <a:t>quantité</a:t>
            </a:r>
            <a:r>
              <a:rPr lang="en-GB" altLang="fr-FR" sz="700" dirty="0">
                <a:solidFill>
                  <a:srgbClr val="000000"/>
                </a:solidFill>
                <a:cs typeface="Times New Roman" pitchFamily="18" charset="0"/>
              </a:rPr>
              <a:t> des </a:t>
            </a:r>
            <a:r>
              <a:rPr lang="en-GB" altLang="fr-FR" sz="700" dirty="0" err="1">
                <a:solidFill>
                  <a:srgbClr val="000000"/>
                </a:solidFill>
                <a:cs typeface="Times New Roman" pitchFamily="18" charset="0"/>
              </a:rPr>
              <a:t>marchandises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visées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dans</a:t>
            </a:r>
            <a:r>
              <a:rPr lang="en-GB" altLang="fr-FR" sz="700" dirty="0">
                <a:solidFill>
                  <a:srgbClr val="000000"/>
                </a:solidFill>
                <a:cs typeface="Times New Roman" pitchFamily="18" charset="0"/>
              </a:rPr>
              <a:t> le </a:t>
            </a:r>
            <a:r>
              <a:rPr lang="en-GB" altLang="fr-FR" sz="700" dirty="0" err="1">
                <a:solidFill>
                  <a:srgbClr val="000000"/>
                </a:solidFill>
                <a:cs typeface="Times New Roman" pitchFamily="18" charset="0"/>
              </a:rPr>
              <a:t>présent</a:t>
            </a:r>
            <a:r>
              <a:rPr lang="en-GB" altLang="fr-FR" sz="700" dirty="0">
                <a:solidFill>
                  <a:srgbClr val="000000"/>
                </a:solidFill>
                <a:cs typeface="Times New Roman" pitchFamily="18" charset="0"/>
              </a:rPr>
              <a:t> document. Il ne </a:t>
            </a:r>
            <a:r>
              <a:rPr lang="en-GB" altLang="fr-FR" sz="700" dirty="0" err="1">
                <a:solidFill>
                  <a:srgbClr val="000000"/>
                </a:solidFill>
                <a:cs typeface="Times New Roman" pitchFamily="18" charset="0"/>
              </a:rPr>
              <a:t>décharge</a:t>
            </a:r>
            <a:r>
              <a:rPr lang="en-GB" altLang="fr-FR" sz="700" dirty="0">
                <a:solidFill>
                  <a:srgbClr val="000000"/>
                </a:solidFill>
                <a:cs typeface="Times New Roman" pitchFamily="18" charset="0"/>
              </a:rPr>
              <a:t> pas </a:t>
            </a:r>
            <a:r>
              <a:rPr lang="en-GB" altLang="fr-FR" sz="700" dirty="0" err="1">
                <a:solidFill>
                  <a:srgbClr val="000000"/>
                </a:solidFill>
                <a:cs typeface="Times New Roman" pitchFamily="18" charset="0"/>
              </a:rPr>
              <a:t>l'exportateur</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ou</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l'importateur</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d'exercer</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tous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leurs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droits</a:t>
            </a:r>
            <a:r>
              <a:rPr lang="en-GB" altLang="fr-FR" sz="700" dirty="0">
                <a:solidFill>
                  <a:srgbClr val="000000"/>
                </a:solidFill>
                <a:cs typeface="Times New Roman" pitchFamily="18" charset="0"/>
              </a:rPr>
              <a:t> et </a:t>
            </a:r>
            <a:r>
              <a:rPr lang="en-GB" altLang="fr-FR" sz="700" dirty="0" err="1">
                <a:solidFill>
                  <a:srgbClr val="000000"/>
                </a:solidFill>
                <a:cs typeface="Times New Roman" pitchFamily="18" charset="0"/>
              </a:rPr>
              <a:t>ni</a:t>
            </a:r>
            <a:r>
              <a:rPr lang="en-GB" altLang="fr-FR" sz="700" dirty="0">
                <a:solidFill>
                  <a:srgbClr val="000000"/>
                </a:solidFill>
                <a:cs typeface="Times New Roman" pitchFamily="18" charset="0"/>
              </a:rPr>
              <a:t> de </a:t>
            </a:r>
            <a:r>
              <a:rPr lang="en-GB" altLang="fr-FR" sz="700" dirty="0" err="1">
                <a:solidFill>
                  <a:srgbClr val="000000"/>
                </a:solidFill>
                <a:cs typeface="Times New Roman" pitchFamily="18" charset="0"/>
              </a:rPr>
              <a:t>décharger</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tous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leurs</a:t>
            </a:r>
            <a:r>
              <a:rPr lang="en-GB" altLang="fr-FR" sz="700" dirty="0">
                <a:solidFill>
                  <a:srgbClr val="000000"/>
                </a:solidFill>
                <a:cs typeface="Times New Roman" pitchFamily="18" charset="0"/>
              </a:rPr>
              <a:t> engagements </a:t>
            </a:r>
            <a:r>
              <a:rPr lang="en-GB" altLang="fr-FR" sz="700" dirty="0" err="1">
                <a:solidFill>
                  <a:srgbClr val="000000"/>
                </a:solidFill>
                <a:cs typeface="Times New Roman" pitchFamily="18" charset="0"/>
              </a:rPr>
              <a:t>dans</a:t>
            </a:r>
            <a:r>
              <a:rPr lang="en-GB" altLang="fr-FR" sz="700" dirty="0">
                <a:solidFill>
                  <a:srgbClr val="000000"/>
                </a:solidFill>
                <a:cs typeface="Times New Roman" pitchFamily="18" charset="0"/>
              </a:rPr>
              <a:t> le cadre du </a:t>
            </a:r>
            <a:r>
              <a:rPr lang="en-GB" altLang="fr-FR" sz="700" dirty="0" err="1">
                <a:solidFill>
                  <a:srgbClr val="000000"/>
                </a:solidFill>
                <a:cs typeface="Times New Roman" pitchFamily="18" charset="0"/>
              </a:rPr>
              <a:t>contrat</a:t>
            </a:r>
            <a:r>
              <a:rPr lang="en-GB" altLang="fr-FR" sz="700" dirty="0">
                <a:solidFill>
                  <a:srgbClr val="000000"/>
                </a:solidFill>
                <a:cs typeface="Times New Roman" pitchFamily="18" charset="0"/>
              </a:rPr>
              <a:t> de </a:t>
            </a:r>
            <a:r>
              <a:rPr lang="en-GB" altLang="fr-FR" sz="700" dirty="0" err="1">
                <a:solidFill>
                  <a:srgbClr val="000000"/>
                </a:solidFill>
                <a:cs typeface="Times New Roman" pitchFamily="18" charset="0"/>
              </a:rPr>
              <a:t>vente</a:t>
            </a:r>
            <a:r>
              <a:rPr lang="en-GB" altLang="fr-FR" sz="700" dirty="0">
                <a:solidFill>
                  <a:srgbClr val="000000"/>
                </a:solidFill>
                <a:cs typeface="Times New Roman" pitchFamily="18" charset="0"/>
              </a:rPr>
              <a:t>. Des dispositions </a:t>
            </a:r>
            <a:r>
              <a:rPr lang="en-GB" altLang="fr-FR" sz="700" dirty="0" err="1">
                <a:solidFill>
                  <a:srgbClr val="000000"/>
                </a:solidFill>
                <a:cs typeface="Times New Roman" pitchFamily="18" charset="0"/>
              </a:rPr>
              <a:t>contraires</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n'engagent</a:t>
            </a:r>
            <a:r>
              <a:rPr lang="en-GB" altLang="fr-FR" sz="700" dirty="0">
                <a:solidFill>
                  <a:srgbClr val="000000"/>
                </a:solidFill>
                <a:cs typeface="Times New Roman" pitchFamily="18" charset="0"/>
              </a:rPr>
              <a:t> pas SGS. </a:t>
            </a:r>
            <a:r>
              <a:rPr lang="en-GB" altLang="fr-FR" sz="700" dirty="0" err="1">
                <a:solidFill>
                  <a:srgbClr val="000000"/>
                </a:solidFill>
                <a:cs typeface="Times New Roman" pitchFamily="18" charset="0"/>
              </a:rPr>
              <a:t>Ce</a:t>
            </a:r>
            <a:r>
              <a:rPr lang="en-GB" altLang="fr-FR" sz="700" dirty="0">
                <a:solidFill>
                  <a:srgbClr val="000000"/>
                </a:solidFill>
                <a:cs typeface="Times New Roman" pitchFamily="18" charset="0"/>
              </a:rPr>
              <a:t> document ne fait pas </a:t>
            </a:r>
            <a:r>
              <a:rPr lang="en-GB" altLang="fr-FR" sz="700" dirty="0" err="1">
                <a:solidFill>
                  <a:srgbClr val="000000"/>
                </a:solidFill>
                <a:cs typeface="Times New Roman" pitchFamily="18" charset="0"/>
              </a:rPr>
              <a:t>preuve</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d'expédition</a:t>
            </a:r>
            <a:r>
              <a:rPr lang="en-GB" altLang="fr-FR" sz="700" dirty="0">
                <a:solidFill>
                  <a:srgbClr val="000000"/>
                </a:solidFill>
                <a:cs typeface="Times New Roman" pitchFamily="18" charset="0"/>
              </a:rPr>
              <a:t>. Les douanes de </a:t>
            </a:r>
            <a:r>
              <a:rPr lang="en-GB" altLang="fr-FR" sz="700" dirty="0" err="1">
                <a:solidFill>
                  <a:srgbClr val="000000"/>
                </a:solidFill>
                <a:cs typeface="Times New Roman" pitchFamily="18" charset="0"/>
              </a:rPr>
              <a:t>Mongolie</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peuvent</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rejeter</a:t>
            </a:r>
            <a:r>
              <a:rPr lang="en-GB" altLang="fr-FR" sz="700" dirty="0">
                <a:solidFill>
                  <a:srgbClr val="000000"/>
                </a:solidFill>
                <a:cs typeface="Times New Roman" pitchFamily="18" charset="0"/>
              </a:rPr>
              <a:t> le lot </a:t>
            </a:r>
            <a:r>
              <a:rPr lang="en-GB" altLang="fr-FR" sz="700" dirty="0" err="1">
                <a:solidFill>
                  <a:srgbClr val="000000"/>
                </a:solidFill>
                <a:cs typeface="Times New Roman" pitchFamily="18" charset="0"/>
              </a:rPr>
              <a:t>visé</a:t>
            </a:r>
            <a:r>
              <a:rPr lang="en-GB" altLang="fr-FR" sz="700" dirty="0">
                <a:solidFill>
                  <a:srgbClr val="000000"/>
                </a:solidFill>
                <a:cs typeface="Times New Roman" pitchFamily="18" charset="0"/>
              </a:rPr>
              <a:t> par </a:t>
            </a:r>
            <a:r>
              <a:rPr lang="en-GB" altLang="fr-FR" sz="700" dirty="0" err="1">
                <a:solidFill>
                  <a:srgbClr val="000000"/>
                </a:solidFill>
                <a:cs typeface="Times New Roman" pitchFamily="18" charset="0"/>
              </a:rPr>
              <a:t>cette</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CoC</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s'il</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est</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jugé</a:t>
            </a:r>
            <a:r>
              <a:rPr lang="en-GB" altLang="fr-FR" sz="700" dirty="0">
                <a:solidFill>
                  <a:srgbClr val="000000"/>
                </a:solidFill>
                <a:cs typeface="Times New Roman" pitchFamily="18" charset="0"/>
              </a:rPr>
              <a:t> non </a:t>
            </a:r>
            <a:r>
              <a:rPr lang="en-GB" altLang="fr-FR" sz="700" dirty="0" err="1">
                <a:solidFill>
                  <a:srgbClr val="000000"/>
                </a:solidFill>
                <a:cs typeface="Times New Roman" pitchFamily="18" charset="0"/>
              </a:rPr>
              <a:t>conforme</a:t>
            </a:r>
            <a:r>
              <a:rPr lang="en-GB" altLang="fr-FR" sz="700" dirty="0">
                <a:solidFill>
                  <a:srgbClr val="000000"/>
                </a:solidFill>
                <a:cs typeface="Times New Roman" pitchFamily="18" charset="0"/>
              </a:rPr>
              <a:t> </a:t>
            </a:r>
            <a:r>
              <a:rPr lang="en-GB" altLang="fr-FR" sz="700" dirty="0" err="1">
                <a:solidFill>
                  <a:srgbClr val="000000"/>
                </a:solidFill>
                <a:cs typeface="Times New Roman" pitchFamily="18" charset="0"/>
              </a:rPr>
              <a:t>lors</a:t>
            </a:r>
            <a:r>
              <a:rPr lang="en-GB" altLang="fr-FR" sz="700" dirty="0">
                <a:solidFill>
                  <a:srgbClr val="000000"/>
                </a:solidFill>
                <a:cs typeface="Times New Roman" pitchFamily="18" charset="0"/>
              </a:rPr>
              <a:t> de la </a:t>
            </a:r>
            <a:r>
              <a:rPr lang="en-GB" altLang="fr-FR" sz="700" dirty="0" err="1">
                <a:solidFill>
                  <a:srgbClr val="000000"/>
                </a:solidFill>
                <a:cs typeface="Times New Roman" pitchFamily="18" charset="0"/>
              </a:rPr>
              <a:t>vérification</a:t>
            </a:r>
            <a:r>
              <a:rPr lang="en-GB" altLang="fr-FR" sz="700" dirty="0">
                <a:solidFill>
                  <a:srgbClr val="000000"/>
                </a:solidFill>
                <a:cs typeface="Times New Roman" pitchFamily="18" charset="0"/>
              </a:rPr>
              <a:t> au point </a:t>
            </a:r>
            <a:r>
              <a:rPr lang="en-GB" altLang="fr-FR" sz="700" dirty="0" err="1">
                <a:solidFill>
                  <a:srgbClr val="000000"/>
                </a:solidFill>
                <a:cs typeface="Times New Roman" pitchFamily="18" charset="0"/>
              </a:rPr>
              <a:t>d'entrée</a:t>
            </a:r>
            <a:r>
              <a:rPr lang="en-GB" altLang="fr-FR" sz="700" dirty="0">
                <a:solidFill>
                  <a:srgbClr val="000000"/>
                </a:solidFill>
                <a:cs typeface="Times New Roman" pitchFamily="18" charset="0"/>
              </a:rPr>
              <a:t>.</a:t>
            </a:r>
          </a:p>
        </p:txBody>
      </p:sp>
      <p:sp>
        <p:nvSpPr>
          <p:cNvPr id="25605" name="Content Placeholder 5"/>
          <p:cNvSpPr>
            <a:spLocks noGrp="1"/>
          </p:cNvSpPr>
          <p:nvPr>
            <p:ph idx="1"/>
          </p:nvPr>
        </p:nvSpPr>
        <p:spPr>
          <a:xfrm>
            <a:off x="4427984" y="1988840"/>
            <a:ext cx="4248472" cy="3744416"/>
          </a:xfrm>
        </p:spPr>
        <p:txBody>
          <a:bodyPr>
            <a:normAutofit fontScale="92500" lnSpcReduction="20000"/>
          </a:bodyPr>
          <a:lstStyle/>
          <a:p>
            <a:pPr>
              <a:lnSpc>
                <a:spcPct val="135000"/>
              </a:lnSpc>
              <a:spcBef>
                <a:spcPct val="100000"/>
              </a:spcBef>
              <a:buClr>
                <a:srgbClr val="002060"/>
              </a:buClr>
              <a:buFont typeface="Wingdings" pitchFamily="2" charset="2"/>
              <a:buChar char="§"/>
            </a:pPr>
            <a:r>
              <a:rPr lang="en-GB" altLang="fr-FR" sz="1600" dirty="0" err="1" smtClean="0">
                <a:solidFill>
                  <a:srgbClr val="000000"/>
                </a:solidFill>
              </a:rPr>
              <a:t>Délivré</a:t>
            </a:r>
            <a:r>
              <a:rPr lang="en-GB" altLang="fr-FR" sz="1600" dirty="0" smtClean="0">
                <a:solidFill>
                  <a:srgbClr val="000000"/>
                </a:solidFill>
              </a:rPr>
              <a:t> par les </a:t>
            </a:r>
            <a:r>
              <a:rPr lang="en-GB" altLang="fr-FR" sz="1600" dirty="0" err="1" smtClean="0">
                <a:solidFill>
                  <a:srgbClr val="000000"/>
                </a:solidFill>
              </a:rPr>
              <a:t>deux</a:t>
            </a:r>
            <a:r>
              <a:rPr lang="en-GB" altLang="fr-FR" sz="1600" dirty="0" smtClean="0">
                <a:solidFill>
                  <a:srgbClr val="000000"/>
                </a:solidFill>
              </a:rPr>
              <a:t> </a:t>
            </a:r>
            <a:r>
              <a:rPr lang="en-GB" altLang="fr-FR" sz="1600" dirty="0" err="1" smtClean="0">
                <a:solidFill>
                  <a:srgbClr val="000000"/>
                </a:solidFill>
              </a:rPr>
              <a:t>sociétés</a:t>
            </a:r>
            <a:r>
              <a:rPr lang="en-GB" altLang="fr-FR" sz="1600" dirty="0" smtClean="0">
                <a:solidFill>
                  <a:srgbClr val="000000"/>
                </a:solidFill>
              </a:rPr>
              <a:t> </a:t>
            </a:r>
            <a:r>
              <a:rPr lang="en-GB" altLang="fr-FR" sz="1600" dirty="0" err="1" smtClean="0">
                <a:solidFill>
                  <a:srgbClr val="000000"/>
                </a:solidFill>
              </a:rPr>
              <a:t>d'inspection</a:t>
            </a:r>
            <a:r>
              <a:rPr lang="en-GB" altLang="fr-FR" sz="1600" dirty="0" smtClean="0">
                <a:solidFill>
                  <a:srgbClr val="000000"/>
                </a:solidFill>
              </a:rPr>
              <a:t> et de Certification (SGS / INTERTEK) </a:t>
            </a:r>
            <a:r>
              <a:rPr lang="en-GB" altLang="fr-FR" sz="1600" dirty="0" err="1" smtClean="0">
                <a:solidFill>
                  <a:srgbClr val="000000"/>
                </a:solidFill>
              </a:rPr>
              <a:t>retenues</a:t>
            </a:r>
            <a:r>
              <a:rPr lang="en-GB" altLang="fr-FR" sz="1600" dirty="0" smtClean="0">
                <a:solidFill>
                  <a:srgbClr val="000000"/>
                </a:solidFill>
              </a:rPr>
              <a:t> par le </a:t>
            </a:r>
            <a:r>
              <a:rPr lang="en-GB" altLang="fr-FR" sz="1600" dirty="0" err="1" smtClean="0">
                <a:solidFill>
                  <a:srgbClr val="000000"/>
                </a:solidFill>
              </a:rPr>
              <a:t>Gouvernement</a:t>
            </a:r>
            <a:endParaRPr lang="en-GB" altLang="fr-FR" sz="1600" dirty="0" smtClean="0">
              <a:solidFill>
                <a:srgbClr val="000000"/>
              </a:solidFill>
            </a:endParaRPr>
          </a:p>
          <a:p>
            <a:pPr>
              <a:lnSpc>
                <a:spcPct val="135000"/>
              </a:lnSpc>
              <a:spcBef>
                <a:spcPct val="100000"/>
              </a:spcBef>
              <a:buClr>
                <a:srgbClr val="002060"/>
              </a:buClr>
              <a:buFont typeface="Wingdings" pitchFamily="2" charset="2"/>
              <a:buChar char="§"/>
            </a:pPr>
            <a:r>
              <a:rPr lang="en-GB" altLang="fr-FR" sz="1600" dirty="0" err="1" smtClean="0">
                <a:solidFill>
                  <a:srgbClr val="000000"/>
                </a:solidFill>
              </a:rPr>
              <a:t>Accompagne</a:t>
            </a:r>
            <a:r>
              <a:rPr lang="en-GB" altLang="fr-FR" sz="1600" dirty="0" smtClean="0">
                <a:solidFill>
                  <a:srgbClr val="000000"/>
                </a:solidFill>
              </a:rPr>
              <a:t> </a:t>
            </a:r>
            <a:r>
              <a:rPr lang="en-GB" altLang="fr-FR" sz="1600" dirty="0" err="1" smtClean="0">
                <a:solidFill>
                  <a:srgbClr val="000000"/>
                </a:solidFill>
              </a:rPr>
              <a:t>systématiquement</a:t>
            </a:r>
            <a:r>
              <a:rPr lang="en-GB" altLang="fr-FR" sz="1600" dirty="0" smtClean="0">
                <a:solidFill>
                  <a:srgbClr val="000000"/>
                </a:solidFill>
              </a:rPr>
              <a:t>  </a:t>
            </a:r>
            <a:r>
              <a:rPr lang="en-GB" altLang="fr-FR" sz="1600" u="sng" dirty="0" err="1" smtClean="0">
                <a:solidFill>
                  <a:srgbClr val="000000"/>
                </a:solidFill>
              </a:rPr>
              <a:t>chaque</a:t>
            </a:r>
            <a:r>
              <a:rPr lang="en-GB" altLang="fr-FR" sz="1600" u="sng" dirty="0" smtClean="0">
                <a:solidFill>
                  <a:srgbClr val="000000"/>
                </a:solidFill>
              </a:rPr>
              <a:t> envoi</a:t>
            </a:r>
            <a:r>
              <a:rPr lang="en-GB" altLang="fr-FR" sz="1600" dirty="0" smtClean="0">
                <a:solidFill>
                  <a:srgbClr val="000000"/>
                </a:solidFill>
              </a:rPr>
              <a:t> de </a:t>
            </a:r>
            <a:r>
              <a:rPr lang="en-GB" altLang="fr-FR" sz="1600" dirty="0" err="1" smtClean="0">
                <a:solidFill>
                  <a:srgbClr val="000000"/>
                </a:solidFill>
              </a:rPr>
              <a:t>produits</a:t>
            </a:r>
            <a:r>
              <a:rPr lang="en-GB" altLang="fr-FR" sz="1600" dirty="0" smtClean="0">
                <a:solidFill>
                  <a:srgbClr val="000000"/>
                </a:solidFill>
              </a:rPr>
              <a:t> </a:t>
            </a:r>
            <a:r>
              <a:rPr lang="en-GB" altLang="fr-FR" sz="1600" dirty="0" err="1" smtClean="0">
                <a:solidFill>
                  <a:srgbClr val="000000"/>
                </a:solidFill>
              </a:rPr>
              <a:t>soumis</a:t>
            </a:r>
            <a:r>
              <a:rPr lang="en-GB" altLang="fr-FR" sz="1600" dirty="0" smtClean="0">
                <a:solidFill>
                  <a:srgbClr val="000000"/>
                </a:solidFill>
              </a:rPr>
              <a:t> au PECAE</a:t>
            </a:r>
          </a:p>
          <a:p>
            <a:pPr>
              <a:lnSpc>
                <a:spcPct val="135000"/>
              </a:lnSpc>
              <a:spcBef>
                <a:spcPct val="100000"/>
              </a:spcBef>
              <a:buClr>
                <a:srgbClr val="002060"/>
              </a:buClr>
              <a:buFont typeface="Wingdings" pitchFamily="2" charset="2"/>
              <a:buChar char="§"/>
            </a:pPr>
            <a:r>
              <a:rPr lang="en-GB" altLang="fr-FR" sz="1600" dirty="0" err="1" smtClean="0">
                <a:solidFill>
                  <a:srgbClr val="000000"/>
                </a:solidFill>
              </a:rPr>
              <a:t>Exigible</a:t>
            </a:r>
            <a:r>
              <a:rPr lang="en-GB" altLang="fr-FR" sz="1600" dirty="0" smtClean="0">
                <a:solidFill>
                  <a:srgbClr val="000000"/>
                </a:solidFill>
              </a:rPr>
              <a:t> et </a:t>
            </a:r>
            <a:r>
              <a:rPr lang="en-GB" altLang="fr-FR" sz="1600" dirty="0" err="1" smtClean="0">
                <a:solidFill>
                  <a:srgbClr val="000000"/>
                </a:solidFill>
              </a:rPr>
              <a:t>obligatoire</a:t>
            </a:r>
            <a:r>
              <a:rPr lang="en-GB" altLang="fr-FR" sz="1600" dirty="0" smtClean="0">
                <a:solidFill>
                  <a:srgbClr val="000000"/>
                </a:solidFill>
              </a:rPr>
              <a:t> </a:t>
            </a:r>
            <a:r>
              <a:rPr lang="en-GB" altLang="fr-FR" sz="1600" dirty="0" err="1" smtClean="0">
                <a:solidFill>
                  <a:srgbClr val="000000"/>
                </a:solidFill>
              </a:rPr>
              <a:t>lors</a:t>
            </a:r>
            <a:r>
              <a:rPr lang="en-GB" altLang="fr-FR" sz="1600" dirty="0" smtClean="0">
                <a:solidFill>
                  <a:srgbClr val="000000"/>
                </a:solidFill>
              </a:rPr>
              <a:t> du </a:t>
            </a:r>
            <a:r>
              <a:rPr lang="en-GB" altLang="fr-FR" sz="1600" dirty="0" err="1" smtClean="0">
                <a:solidFill>
                  <a:srgbClr val="000000"/>
                </a:solidFill>
              </a:rPr>
              <a:t>dédouanement</a:t>
            </a:r>
            <a:r>
              <a:rPr lang="en-GB" altLang="fr-FR" sz="1600" dirty="0" smtClean="0">
                <a:solidFill>
                  <a:srgbClr val="000000"/>
                </a:solidFill>
              </a:rPr>
              <a:t> des </a:t>
            </a:r>
            <a:r>
              <a:rPr lang="en-GB" altLang="fr-FR" sz="1600" dirty="0" err="1" smtClean="0">
                <a:solidFill>
                  <a:srgbClr val="000000"/>
                </a:solidFill>
              </a:rPr>
              <a:t>marchandises</a:t>
            </a:r>
            <a:r>
              <a:rPr lang="en-GB" altLang="fr-FR" sz="1600" dirty="0" smtClean="0">
                <a:solidFill>
                  <a:srgbClr val="000000"/>
                </a:solidFill>
              </a:rPr>
              <a:t> </a:t>
            </a:r>
            <a:r>
              <a:rPr lang="en-GB" altLang="fr-FR" sz="1600" u="sng" dirty="0" smtClean="0">
                <a:solidFill>
                  <a:srgbClr val="000000"/>
                </a:solidFill>
              </a:rPr>
              <a:t>pour confirmer la conformité</a:t>
            </a:r>
            <a:r>
              <a:rPr lang="en-GB" altLang="fr-FR" sz="1600" dirty="0" smtClean="0">
                <a:solidFill>
                  <a:srgbClr val="000000"/>
                </a:solidFill>
              </a:rPr>
              <a:t> de </a:t>
            </a:r>
            <a:r>
              <a:rPr lang="en-GB" altLang="fr-FR" sz="1600" dirty="0" err="1" smtClean="0">
                <a:solidFill>
                  <a:srgbClr val="000000"/>
                </a:solidFill>
              </a:rPr>
              <a:t>chaque</a:t>
            </a:r>
            <a:r>
              <a:rPr lang="en-GB" altLang="fr-FR" sz="1600" dirty="0" smtClean="0">
                <a:solidFill>
                  <a:srgbClr val="000000"/>
                </a:solidFill>
              </a:rPr>
              <a:t> envoi aux </a:t>
            </a:r>
            <a:r>
              <a:rPr lang="en-GB" altLang="fr-FR" sz="1600" dirty="0" err="1" smtClean="0">
                <a:solidFill>
                  <a:srgbClr val="000000"/>
                </a:solidFill>
              </a:rPr>
              <a:t>réglementations</a:t>
            </a:r>
            <a:r>
              <a:rPr lang="en-GB" altLang="fr-FR" sz="1600" dirty="0" smtClean="0">
                <a:solidFill>
                  <a:srgbClr val="000000"/>
                </a:solidFill>
              </a:rPr>
              <a:t> techniques et aux </a:t>
            </a:r>
            <a:r>
              <a:rPr lang="en-GB" altLang="fr-FR" sz="1600" dirty="0" err="1" smtClean="0">
                <a:solidFill>
                  <a:srgbClr val="000000"/>
                </a:solidFill>
              </a:rPr>
              <a:t>normes</a:t>
            </a:r>
            <a:r>
              <a:rPr lang="en-GB" altLang="fr-FR" sz="1600" dirty="0" smtClean="0">
                <a:solidFill>
                  <a:srgbClr val="000000"/>
                </a:solidFill>
              </a:rPr>
              <a:t> </a:t>
            </a:r>
          </a:p>
          <a:p>
            <a:pPr>
              <a:lnSpc>
                <a:spcPct val="135000"/>
              </a:lnSpc>
              <a:spcBef>
                <a:spcPct val="100000"/>
              </a:spcBef>
              <a:buClr>
                <a:srgbClr val="002060"/>
              </a:buClr>
              <a:buFont typeface="Wingdings" pitchFamily="2" charset="2"/>
              <a:buChar char="§"/>
            </a:pPr>
            <a:r>
              <a:rPr lang="en-GB" altLang="fr-FR" sz="1600" dirty="0" err="1" smtClean="0">
                <a:solidFill>
                  <a:srgbClr val="000000"/>
                </a:solidFill>
              </a:rPr>
              <a:t>Imprimé</a:t>
            </a:r>
            <a:r>
              <a:rPr lang="en-GB" altLang="fr-FR" sz="1600" dirty="0" smtClean="0">
                <a:solidFill>
                  <a:srgbClr val="000000"/>
                </a:solidFill>
              </a:rPr>
              <a:t> </a:t>
            </a:r>
            <a:r>
              <a:rPr lang="en-GB" altLang="fr-FR" sz="1600" dirty="0" err="1" smtClean="0">
                <a:solidFill>
                  <a:srgbClr val="000000"/>
                </a:solidFill>
              </a:rPr>
              <a:t>sur</a:t>
            </a:r>
            <a:r>
              <a:rPr lang="en-GB" altLang="fr-FR" sz="1600" dirty="0" smtClean="0">
                <a:solidFill>
                  <a:srgbClr val="000000"/>
                </a:solidFill>
              </a:rPr>
              <a:t> un </a:t>
            </a:r>
            <a:r>
              <a:rPr lang="en-GB" altLang="fr-FR" sz="1600" u="sng" dirty="0" err="1" smtClean="0">
                <a:solidFill>
                  <a:srgbClr val="000000"/>
                </a:solidFill>
              </a:rPr>
              <a:t>papier</a:t>
            </a:r>
            <a:r>
              <a:rPr lang="en-GB" altLang="fr-FR" sz="1600" u="sng" dirty="0" smtClean="0">
                <a:solidFill>
                  <a:srgbClr val="000000"/>
                </a:solidFill>
              </a:rPr>
              <a:t> de </a:t>
            </a:r>
            <a:r>
              <a:rPr lang="en-GB" altLang="fr-FR" sz="1600" u="sng" dirty="0" err="1" smtClean="0">
                <a:solidFill>
                  <a:srgbClr val="000000"/>
                </a:solidFill>
              </a:rPr>
              <a:t>sécurité</a:t>
            </a:r>
            <a:r>
              <a:rPr lang="en-GB" altLang="fr-FR" sz="1600" u="sng" dirty="0" smtClean="0">
                <a:solidFill>
                  <a:srgbClr val="000000"/>
                </a:solidFill>
              </a:rPr>
              <a:t> </a:t>
            </a:r>
            <a:r>
              <a:rPr lang="en-GB" altLang="fr-FR" sz="1600" u="sng" dirty="0" err="1" smtClean="0">
                <a:solidFill>
                  <a:srgbClr val="000000"/>
                </a:solidFill>
              </a:rPr>
              <a:t>infalsifiable</a:t>
            </a:r>
            <a:r>
              <a:rPr lang="en-GB" altLang="fr-FR" sz="1600" u="sng" dirty="0" smtClean="0">
                <a:solidFill>
                  <a:srgbClr val="000000"/>
                </a:solidFill>
              </a:rPr>
              <a:t> et / </a:t>
            </a:r>
            <a:r>
              <a:rPr lang="en-GB" altLang="fr-FR" sz="1600" u="sng" dirty="0" err="1" smtClean="0">
                <a:solidFill>
                  <a:srgbClr val="000000"/>
                </a:solidFill>
              </a:rPr>
              <a:t>ou</a:t>
            </a:r>
            <a:r>
              <a:rPr lang="en-GB" altLang="fr-FR" sz="1600" u="sng" dirty="0" smtClean="0">
                <a:solidFill>
                  <a:srgbClr val="000000"/>
                </a:solidFill>
              </a:rPr>
              <a:t> </a:t>
            </a:r>
            <a:r>
              <a:rPr lang="en-GB" altLang="fr-FR" sz="1600" u="sng" dirty="0" err="1" smtClean="0">
                <a:solidFill>
                  <a:srgbClr val="000000"/>
                </a:solidFill>
              </a:rPr>
              <a:t>électroniquement</a:t>
            </a:r>
            <a:endParaRPr lang="en-GB" altLang="fr-FR" sz="1600" u="sng" dirty="0" smtClean="0">
              <a:solidFill>
                <a:srgbClr val="000000"/>
              </a:solidFill>
            </a:endParaRPr>
          </a:p>
          <a:p>
            <a:pPr algn="just"/>
            <a:endParaRPr lang="en-US" sz="1400" dirty="0" smtClean="0"/>
          </a:p>
        </p:txBody>
      </p:sp>
      <p:pic>
        <p:nvPicPr>
          <p:cNvPr id="25608" name="Picture 5" descr="250051307@23052010-06E7"/>
          <p:cNvPicPr>
            <a:picLocks noChangeAspect="1" noChangeArrowheads="1"/>
          </p:cNvPicPr>
          <p:nvPr/>
        </p:nvPicPr>
        <p:blipFill>
          <a:blip r:embed="rId3" cstate="print"/>
          <a:srcRect/>
          <a:stretch>
            <a:fillRect/>
          </a:stretch>
        </p:blipFill>
        <p:spPr bwMode="auto">
          <a:xfrm>
            <a:off x="4427984" y="6165304"/>
            <a:ext cx="2448272" cy="43204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2" name="Title 40"/>
          <p:cNvSpPr>
            <a:spLocks noGrp="1"/>
          </p:cNvSpPr>
          <p:nvPr>
            <p:ph type="title"/>
          </p:nvPr>
        </p:nvSpPr>
        <p:spPr>
          <a:xfrm>
            <a:off x="323528" y="984821"/>
            <a:ext cx="8352927" cy="499963"/>
          </a:xfrm>
        </p:spPr>
        <p:txBody>
          <a:bodyPr>
            <a:normAutofit/>
          </a:bodyPr>
          <a:lstStyle/>
          <a:p>
            <a:r>
              <a:rPr lang="fr-CH" sz="2400" dirty="0" smtClean="0"/>
              <a:t>PAYS A TRAVERS LE MONDE AYANT ADOPTE LE PROGRAMME</a:t>
            </a:r>
            <a:endParaRPr lang="en-US" sz="2400" dirty="0" smtClean="0"/>
          </a:p>
        </p:txBody>
      </p:sp>
      <p:sp>
        <p:nvSpPr>
          <p:cNvPr id="27653" name="AutoShape 41" descr="Résultat de recherche d'images pour &quot;drapeau rwanda&quot;"/>
          <p:cNvSpPr>
            <a:spLocks noChangeAspect="1" noChangeArrowheads="1"/>
          </p:cNvSpPr>
          <p:nvPr/>
        </p:nvSpPr>
        <p:spPr bwMode="auto">
          <a:xfrm>
            <a:off x="35169" y="-90488"/>
            <a:ext cx="1186962" cy="857251"/>
          </a:xfrm>
          <a:prstGeom prst="rect">
            <a:avLst/>
          </a:prstGeom>
          <a:noFill/>
          <a:ln w="9525">
            <a:noFill/>
            <a:miter lim="800000"/>
            <a:headEnd/>
            <a:tailEnd/>
          </a:ln>
        </p:spPr>
        <p:txBody>
          <a:bodyPr/>
          <a:lstStyle/>
          <a:p>
            <a:endParaRPr lang="fr-FR"/>
          </a:p>
        </p:txBody>
      </p:sp>
      <p:sp>
        <p:nvSpPr>
          <p:cNvPr id="27654" name="Rectangle 41"/>
          <p:cNvSpPr>
            <a:spLocks noChangeArrowheads="1"/>
          </p:cNvSpPr>
          <p:nvPr/>
        </p:nvSpPr>
        <p:spPr bwMode="auto">
          <a:xfrm>
            <a:off x="1241181" y="3223667"/>
            <a:ext cx="1277815" cy="6223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a:latin typeface="Arial" charset="0"/>
              </a:rPr>
              <a:t>Argentine</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1999)</a:t>
            </a:r>
          </a:p>
        </p:txBody>
      </p:sp>
      <p:pic>
        <p:nvPicPr>
          <p:cNvPr id="27655" name="Picture 42" descr="Argentina Flag"/>
          <p:cNvPicPr preferRelativeResize="0">
            <a:picLocks noChangeAspect="1" noChangeArrowheads="1"/>
          </p:cNvPicPr>
          <p:nvPr/>
        </p:nvPicPr>
        <p:blipFill>
          <a:blip r:embed="rId3" cstate="print"/>
          <a:srcRect/>
          <a:stretch>
            <a:fillRect/>
          </a:stretch>
        </p:blipFill>
        <p:spPr bwMode="auto">
          <a:xfrm>
            <a:off x="405912" y="3233192"/>
            <a:ext cx="797169" cy="623888"/>
          </a:xfrm>
          <a:prstGeom prst="rect">
            <a:avLst/>
          </a:prstGeom>
          <a:noFill/>
          <a:ln w="9525">
            <a:solidFill>
              <a:schemeClr val="bg1"/>
            </a:solidFill>
            <a:miter lim="800000"/>
            <a:headEnd/>
            <a:tailEnd/>
          </a:ln>
        </p:spPr>
      </p:pic>
      <p:pic>
        <p:nvPicPr>
          <p:cNvPr id="27656" name="Picture 44" descr="http://www.enchantedlearning.com/africa/kenya/flag/">
            <a:hlinkClick r:id="rId4"/>
          </p:cNvPr>
          <p:cNvPicPr preferRelativeResize="0">
            <a:picLocks noChangeAspect="1" noChangeArrowheads="1"/>
          </p:cNvPicPr>
          <p:nvPr/>
        </p:nvPicPr>
        <p:blipFill>
          <a:blip r:embed="rId5" cstate="print"/>
          <a:srcRect/>
          <a:stretch>
            <a:fillRect/>
          </a:stretch>
        </p:blipFill>
        <p:spPr bwMode="auto">
          <a:xfrm>
            <a:off x="2497016" y="2379117"/>
            <a:ext cx="811823" cy="642938"/>
          </a:xfrm>
          <a:prstGeom prst="rect">
            <a:avLst/>
          </a:prstGeom>
          <a:noFill/>
          <a:ln w="9525">
            <a:solidFill>
              <a:schemeClr val="bg1"/>
            </a:solidFill>
            <a:miter lim="800000"/>
            <a:headEnd/>
            <a:tailEnd/>
          </a:ln>
        </p:spPr>
      </p:pic>
      <p:sp>
        <p:nvSpPr>
          <p:cNvPr id="27657" name="Rectangle 45"/>
          <p:cNvSpPr>
            <a:spLocks noChangeArrowheads="1"/>
          </p:cNvSpPr>
          <p:nvPr/>
        </p:nvSpPr>
        <p:spPr bwMode="auto">
          <a:xfrm>
            <a:off x="3326423" y="2388642"/>
            <a:ext cx="1296866" cy="604838"/>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a:latin typeface="Arial" charset="0"/>
              </a:rPr>
              <a:t>Kenya</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2005)</a:t>
            </a:r>
          </a:p>
        </p:txBody>
      </p:sp>
      <p:pic>
        <p:nvPicPr>
          <p:cNvPr id="27658" name="Picture 47" descr="Nigeria Flag"/>
          <p:cNvPicPr preferRelativeResize="0">
            <a:picLocks noChangeAspect="1" noChangeArrowheads="1"/>
          </p:cNvPicPr>
          <p:nvPr/>
        </p:nvPicPr>
        <p:blipFill>
          <a:blip r:embed="rId6" cstate="print"/>
          <a:srcRect/>
          <a:stretch>
            <a:fillRect/>
          </a:stretch>
        </p:blipFill>
        <p:spPr bwMode="auto">
          <a:xfrm>
            <a:off x="2510204" y="4773067"/>
            <a:ext cx="803031" cy="635000"/>
          </a:xfrm>
          <a:prstGeom prst="rect">
            <a:avLst/>
          </a:prstGeom>
          <a:noFill/>
          <a:ln w="9525">
            <a:solidFill>
              <a:schemeClr val="bg1"/>
            </a:solidFill>
            <a:miter lim="800000"/>
            <a:headEnd/>
            <a:tailEnd/>
          </a:ln>
        </p:spPr>
      </p:pic>
      <p:sp>
        <p:nvSpPr>
          <p:cNvPr id="27659" name="Rectangle 48"/>
          <p:cNvSpPr>
            <a:spLocks noChangeArrowheads="1"/>
          </p:cNvSpPr>
          <p:nvPr/>
        </p:nvSpPr>
        <p:spPr bwMode="auto">
          <a:xfrm>
            <a:off x="3344008" y="4788942"/>
            <a:ext cx="1091712" cy="5715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a:latin typeface="Arial" charset="0"/>
              </a:rPr>
              <a:t>Nigeria</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2006)</a:t>
            </a:r>
          </a:p>
        </p:txBody>
      </p:sp>
      <p:pic>
        <p:nvPicPr>
          <p:cNvPr id="27660" name="Picture 50" descr="Colombia Flag"/>
          <p:cNvPicPr preferRelativeResize="0">
            <a:picLocks noChangeAspect="1" noChangeArrowheads="1"/>
          </p:cNvPicPr>
          <p:nvPr/>
        </p:nvPicPr>
        <p:blipFill>
          <a:blip r:embed="rId7" cstate="print"/>
          <a:srcRect/>
          <a:stretch>
            <a:fillRect/>
          </a:stretch>
        </p:blipFill>
        <p:spPr bwMode="auto">
          <a:xfrm>
            <a:off x="405913" y="4020593"/>
            <a:ext cx="786911" cy="619125"/>
          </a:xfrm>
          <a:prstGeom prst="rect">
            <a:avLst/>
          </a:prstGeom>
          <a:noFill/>
          <a:ln w="9525">
            <a:solidFill>
              <a:schemeClr val="bg1"/>
            </a:solidFill>
            <a:miter lim="800000"/>
            <a:headEnd/>
            <a:tailEnd/>
          </a:ln>
        </p:spPr>
      </p:pic>
      <p:sp>
        <p:nvSpPr>
          <p:cNvPr id="27661" name="Rectangle 51"/>
          <p:cNvSpPr>
            <a:spLocks noChangeArrowheads="1"/>
          </p:cNvSpPr>
          <p:nvPr/>
        </p:nvSpPr>
        <p:spPr bwMode="auto">
          <a:xfrm>
            <a:off x="1232389" y="4020592"/>
            <a:ext cx="1160585" cy="490538"/>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err="1">
                <a:latin typeface="Arial" charset="0"/>
              </a:rPr>
              <a:t>Colombie</a:t>
            </a:r>
            <a:endParaRPr lang="en-GB" altLang="fr-FR" sz="1100" b="1" dirty="0">
              <a:latin typeface="Arial" charset="0"/>
            </a:endParaRP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1999)</a:t>
            </a:r>
          </a:p>
        </p:txBody>
      </p:sp>
      <p:pic>
        <p:nvPicPr>
          <p:cNvPr id="27662" name="Picture 53" descr="Iran Flag"/>
          <p:cNvPicPr preferRelativeResize="0">
            <a:picLocks noChangeAspect="1" noChangeArrowheads="1"/>
          </p:cNvPicPr>
          <p:nvPr/>
        </p:nvPicPr>
        <p:blipFill>
          <a:blip r:embed="rId8" cstate="print"/>
          <a:srcRect/>
          <a:stretch>
            <a:fillRect/>
          </a:stretch>
        </p:blipFill>
        <p:spPr bwMode="auto">
          <a:xfrm>
            <a:off x="398585" y="4782592"/>
            <a:ext cx="798635" cy="604838"/>
          </a:xfrm>
          <a:prstGeom prst="rect">
            <a:avLst/>
          </a:prstGeom>
          <a:noFill/>
          <a:ln w="9525">
            <a:solidFill>
              <a:schemeClr val="bg1"/>
            </a:solidFill>
            <a:miter lim="800000"/>
            <a:headEnd/>
            <a:tailEnd/>
          </a:ln>
        </p:spPr>
      </p:pic>
      <p:sp>
        <p:nvSpPr>
          <p:cNvPr id="27663" name="Rectangle 54"/>
          <p:cNvSpPr>
            <a:spLocks noChangeArrowheads="1"/>
          </p:cNvSpPr>
          <p:nvPr/>
        </p:nvSpPr>
        <p:spPr bwMode="auto">
          <a:xfrm>
            <a:off x="1219200" y="4785768"/>
            <a:ext cx="1148862" cy="638175"/>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a:latin typeface="Arial" charset="0"/>
              </a:rPr>
              <a:t>Iran</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2001)</a:t>
            </a:r>
          </a:p>
        </p:txBody>
      </p:sp>
      <p:pic>
        <p:nvPicPr>
          <p:cNvPr id="27664" name="Picture 56" descr="Kuwait Flag"/>
          <p:cNvPicPr preferRelativeResize="0">
            <a:picLocks noChangeAspect="1" noChangeArrowheads="1"/>
          </p:cNvPicPr>
          <p:nvPr/>
        </p:nvPicPr>
        <p:blipFill>
          <a:blip r:embed="rId9" cstate="print"/>
          <a:srcRect/>
          <a:stretch>
            <a:fillRect/>
          </a:stretch>
        </p:blipFill>
        <p:spPr bwMode="auto">
          <a:xfrm>
            <a:off x="2523392" y="4009480"/>
            <a:ext cx="797169" cy="647700"/>
          </a:xfrm>
          <a:prstGeom prst="rect">
            <a:avLst/>
          </a:prstGeom>
          <a:noFill/>
          <a:ln w="9525">
            <a:solidFill>
              <a:schemeClr val="bg1"/>
            </a:solidFill>
            <a:miter lim="800000"/>
            <a:headEnd/>
            <a:tailEnd/>
          </a:ln>
        </p:spPr>
      </p:pic>
      <p:sp>
        <p:nvSpPr>
          <p:cNvPr id="27665" name="Rectangle 57"/>
          <p:cNvSpPr>
            <a:spLocks noChangeArrowheads="1"/>
          </p:cNvSpPr>
          <p:nvPr/>
        </p:nvSpPr>
        <p:spPr bwMode="auto">
          <a:xfrm>
            <a:off x="3352800" y="4023767"/>
            <a:ext cx="1207477" cy="5207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err="1">
                <a:latin typeface="Arial" charset="0"/>
              </a:rPr>
              <a:t>Koweït</a:t>
            </a:r>
            <a:endParaRPr lang="en-GB" altLang="fr-FR" sz="1100" b="1" dirty="0">
              <a:latin typeface="Arial" charset="0"/>
            </a:endParaRP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2005)</a:t>
            </a:r>
          </a:p>
        </p:txBody>
      </p:sp>
      <p:pic>
        <p:nvPicPr>
          <p:cNvPr id="27666" name="Picture 59" descr="Saudi Arabia Flag"/>
          <p:cNvPicPr preferRelativeResize="0">
            <a:picLocks noChangeAspect="1" noChangeArrowheads="1"/>
          </p:cNvPicPr>
          <p:nvPr/>
        </p:nvPicPr>
        <p:blipFill>
          <a:blip r:embed="rId10" cstate="print"/>
          <a:srcRect/>
          <a:stretch>
            <a:fillRect/>
          </a:stretch>
        </p:blipFill>
        <p:spPr bwMode="auto">
          <a:xfrm>
            <a:off x="4676043" y="1575842"/>
            <a:ext cx="803031" cy="642938"/>
          </a:xfrm>
          <a:prstGeom prst="rect">
            <a:avLst/>
          </a:prstGeom>
          <a:noFill/>
          <a:ln w="9525">
            <a:solidFill>
              <a:schemeClr val="bg1"/>
            </a:solidFill>
            <a:miter lim="800000"/>
            <a:headEnd/>
            <a:tailEnd/>
          </a:ln>
        </p:spPr>
      </p:pic>
      <p:sp>
        <p:nvSpPr>
          <p:cNvPr id="27667" name="Rectangle 60"/>
          <p:cNvSpPr>
            <a:spLocks noChangeArrowheads="1"/>
          </p:cNvSpPr>
          <p:nvPr/>
        </p:nvSpPr>
        <p:spPr bwMode="auto">
          <a:xfrm>
            <a:off x="5547947" y="1628231"/>
            <a:ext cx="1104900" cy="604837"/>
          </a:xfrm>
          <a:prstGeom prst="rect">
            <a:avLst/>
          </a:prstGeom>
          <a:noFill/>
          <a:ln w="9525">
            <a:noFill/>
            <a:miter lim="800000"/>
            <a:headEnd/>
            <a:tailEnd/>
          </a:ln>
        </p:spPr>
        <p:txBody>
          <a:bodyPr/>
          <a:lstStyle/>
          <a:p>
            <a:pPr eaLnBrk="0" hangingPunct="0">
              <a:lnSpc>
                <a:spcPct val="80000"/>
              </a:lnSpc>
              <a:spcBef>
                <a:spcPct val="50000"/>
              </a:spcBef>
            </a:pPr>
            <a:r>
              <a:rPr lang="en-GB" altLang="fr-FR" sz="1100" b="1" dirty="0" err="1">
                <a:latin typeface="Arial" charset="0"/>
              </a:rPr>
              <a:t>Arabie</a:t>
            </a:r>
            <a:r>
              <a:rPr lang="en-GB" altLang="fr-FR" sz="1100" b="1" dirty="0">
                <a:latin typeface="Arial" charset="0"/>
              </a:rPr>
              <a:t> </a:t>
            </a:r>
            <a:r>
              <a:rPr lang="en-GB" altLang="fr-FR" sz="1100" b="1" dirty="0" err="1">
                <a:latin typeface="Arial" charset="0"/>
              </a:rPr>
              <a:t>Saoudite</a:t>
            </a:r>
            <a:endParaRPr lang="en-GB" altLang="fr-FR" sz="1100" b="1" dirty="0">
              <a:latin typeface="Arial" charset="0"/>
            </a:endParaRPr>
          </a:p>
          <a:p>
            <a:pPr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2006)</a:t>
            </a:r>
          </a:p>
        </p:txBody>
      </p:sp>
      <p:pic>
        <p:nvPicPr>
          <p:cNvPr id="27668" name="Picture 62"/>
          <p:cNvPicPr preferRelativeResize="0">
            <a:picLocks noChangeAspect="1" noChangeArrowheads="1"/>
          </p:cNvPicPr>
          <p:nvPr/>
        </p:nvPicPr>
        <p:blipFill>
          <a:blip r:embed="rId11" cstate="print"/>
          <a:srcRect/>
          <a:stretch>
            <a:fillRect/>
          </a:stretch>
        </p:blipFill>
        <p:spPr bwMode="auto">
          <a:xfrm>
            <a:off x="405912" y="2382293"/>
            <a:ext cx="800100" cy="665163"/>
          </a:xfrm>
          <a:prstGeom prst="rect">
            <a:avLst/>
          </a:prstGeom>
          <a:noFill/>
          <a:ln w="9525">
            <a:solidFill>
              <a:schemeClr val="bg1"/>
            </a:solidFill>
            <a:miter lim="800000"/>
            <a:headEnd/>
            <a:tailEnd/>
          </a:ln>
        </p:spPr>
      </p:pic>
      <p:sp>
        <p:nvSpPr>
          <p:cNvPr id="27669" name="Rectangle 63"/>
          <p:cNvSpPr>
            <a:spLocks noChangeArrowheads="1"/>
          </p:cNvSpPr>
          <p:nvPr/>
        </p:nvSpPr>
        <p:spPr bwMode="auto">
          <a:xfrm>
            <a:off x="1241181" y="2383880"/>
            <a:ext cx="1129811" cy="290512"/>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err="1">
                <a:latin typeface="Arial" charset="0"/>
              </a:rPr>
              <a:t>Ouzbékistan</a:t>
            </a:r>
            <a:endParaRPr lang="en-GB" altLang="fr-FR" sz="1100" b="1" dirty="0">
              <a:latin typeface="Arial" charset="0"/>
            </a:endParaRP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1995)</a:t>
            </a:r>
          </a:p>
        </p:txBody>
      </p:sp>
      <p:pic>
        <p:nvPicPr>
          <p:cNvPr id="27670" name="Picture 65" descr="Russia Flag"/>
          <p:cNvPicPr preferRelativeResize="0">
            <a:picLocks noChangeAspect="1" noChangeArrowheads="1"/>
          </p:cNvPicPr>
          <p:nvPr/>
        </p:nvPicPr>
        <p:blipFill>
          <a:blip r:embed="rId12" cstate="print"/>
          <a:srcRect/>
          <a:stretch>
            <a:fillRect/>
          </a:stretch>
        </p:blipFill>
        <p:spPr bwMode="auto">
          <a:xfrm>
            <a:off x="405913" y="1588542"/>
            <a:ext cx="798634" cy="655638"/>
          </a:xfrm>
          <a:prstGeom prst="rect">
            <a:avLst/>
          </a:prstGeom>
          <a:noFill/>
          <a:ln w="9525">
            <a:solidFill>
              <a:schemeClr val="bg2"/>
            </a:solidFill>
            <a:miter lim="800000"/>
            <a:headEnd/>
            <a:tailEnd/>
          </a:ln>
        </p:spPr>
      </p:pic>
      <p:sp>
        <p:nvSpPr>
          <p:cNvPr id="55362" name="Rectangle 66"/>
          <p:cNvSpPr>
            <a:spLocks noChangeArrowheads="1"/>
          </p:cNvSpPr>
          <p:nvPr/>
        </p:nvSpPr>
        <p:spPr bwMode="auto">
          <a:xfrm>
            <a:off x="1232389" y="1602830"/>
            <a:ext cx="1271954" cy="671512"/>
          </a:xfrm>
          <a:prstGeom prst="rect">
            <a:avLst/>
          </a:prstGeom>
          <a:noFill/>
          <a:ln w="9525">
            <a:noFill/>
            <a:miter lim="800000"/>
            <a:headEnd/>
            <a:tailEnd/>
          </a:ln>
        </p:spPr>
        <p:txBody>
          <a:bodyPr/>
          <a:lstStyle/>
          <a:p>
            <a:pPr marL="342900" indent="-342900" eaLnBrk="0" hangingPunct="0">
              <a:lnSpc>
                <a:spcPct val="80000"/>
              </a:lnSpc>
              <a:spcBef>
                <a:spcPct val="50000"/>
              </a:spcBef>
              <a:defRPr/>
            </a:pPr>
            <a:r>
              <a:rPr lang="en-GB" altLang="fr-FR" sz="1100" b="1" dirty="0" err="1">
                <a:latin typeface="Arial" charset="0"/>
              </a:rPr>
              <a:t>Russie</a:t>
            </a:r>
            <a:endParaRPr lang="en-GB" altLang="fr-FR" sz="1100" b="1" dirty="0">
              <a:latin typeface="Arial" charset="0"/>
            </a:endParaRPr>
          </a:p>
          <a:p>
            <a:pPr marL="342900" indent="-342900" eaLnBrk="0" hangingPunct="0">
              <a:lnSpc>
                <a:spcPct val="60000"/>
              </a:lnSpc>
              <a:spcBef>
                <a:spcPct val="50000"/>
              </a:spcBef>
              <a:defRPr/>
            </a:pPr>
            <a:r>
              <a:rPr lang="en-GB" altLang="fr-FR" sz="1100" b="1" dirty="0">
                <a:latin typeface="Arial" charset="0"/>
              </a:rPr>
              <a:t>(</a:t>
            </a:r>
            <a:r>
              <a:rPr lang="en-GB" altLang="fr-FR" sz="1100" b="1" dirty="0" err="1">
                <a:latin typeface="Arial" charset="0"/>
              </a:rPr>
              <a:t>Depuis</a:t>
            </a:r>
            <a:r>
              <a:rPr lang="en-GB" altLang="fr-FR" sz="1100" b="1" dirty="0">
                <a:latin typeface="Arial" charset="0"/>
              </a:rPr>
              <a:t> 1993)</a:t>
            </a:r>
          </a:p>
        </p:txBody>
      </p:sp>
      <p:pic>
        <p:nvPicPr>
          <p:cNvPr id="27672" name="Picture 68" descr="Indonesia"/>
          <p:cNvPicPr preferRelativeResize="0">
            <a:picLocks noChangeAspect="1" noChangeArrowheads="1"/>
          </p:cNvPicPr>
          <p:nvPr/>
        </p:nvPicPr>
        <p:blipFill>
          <a:blip r:embed="rId13" cstate="print"/>
          <a:srcRect/>
          <a:stretch>
            <a:fillRect/>
          </a:stretch>
        </p:blipFill>
        <p:spPr bwMode="auto">
          <a:xfrm>
            <a:off x="2486759" y="1583780"/>
            <a:ext cx="800100" cy="608012"/>
          </a:xfrm>
          <a:prstGeom prst="rect">
            <a:avLst/>
          </a:prstGeom>
          <a:noFill/>
          <a:ln w="9525">
            <a:solidFill>
              <a:schemeClr val="bg1"/>
            </a:solidFill>
            <a:miter lim="800000"/>
            <a:headEnd/>
            <a:tailEnd/>
          </a:ln>
        </p:spPr>
      </p:pic>
      <p:sp>
        <p:nvSpPr>
          <p:cNvPr id="27673" name="Rectangle 69"/>
          <p:cNvSpPr>
            <a:spLocks noChangeArrowheads="1"/>
          </p:cNvSpPr>
          <p:nvPr/>
        </p:nvSpPr>
        <p:spPr bwMode="auto">
          <a:xfrm>
            <a:off x="3327889" y="1640930"/>
            <a:ext cx="1106365" cy="290512"/>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err="1">
                <a:latin typeface="Arial" charset="0"/>
              </a:rPr>
              <a:t>Indonésie</a:t>
            </a:r>
            <a:endParaRPr lang="en-GB" altLang="fr-FR" sz="1100" b="1" dirty="0">
              <a:latin typeface="Arial" charset="0"/>
            </a:endParaRP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2002)</a:t>
            </a:r>
          </a:p>
        </p:txBody>
      </p:sp>
      <p:pic>
        <p:nvPicPr>
          <p:cNvPr id="27674" name="Picture 71" descr="Drapeau de la Corée du Nord">
            <a:hlinkClick r:id="rId14" tooltip="Drapeau de la Corée du Nord"/>
          </p:cNvPr>
          <p:cNvPicPr preferRelativeResize="0">
            <a:picLocks noChangeAspect="1" noChangeArrowheads="1"/>
          </p:cNvPicPr>
          <p:nvPr/>
        </p:nvPicPr>
        <p:blipFill>
          <a:blip r:embed="rId15" cstate="print"/>
          <a:srcRect l="5063"/>
          <a:stretch>
            <a:fillRect/>
          </a:stretch>
        </p:blipFill>
        <p:spPr bwMode="auto">
          <a:xfrm>
            <a:off x="2495550" y="3215730"/>
            <a:ext cx="813288" cy="639762"/>
          </a:xfrm>
          <a:prstGeom prst="rect">
            <a:avLst/>
          </a:prstGeom>
          <a:noFill/>
          <a:ln w="9525">
            <a:solidFill>
              <a:schemeClr val="bg1"/>
            </a:solidFill>
            <a:miter lim="800000"/>
            <a:headEnd/>
            <a:tailEnd/>
          </a:ln>
        </p:spPr>
      </p:pic>
      <p:sp>
        <p:nvSpPr>
          <p:cNvPr id="27675" name="Rectangle 72"/>
          <p:cNvSpPr>
            <a:spLocks noChangeArrowheads="1"/>
          </p:cNvSpPr>
          <p:nvPr/>
        </p:nvSpPr>
        <p:spPr bwMode="auto">
          <a:xfrm>
            <a:off x="3329354" y="3218905"/>
            <a:ext cx="1293935" cy="576262"/>
          </a:xfrm>
          <a:prstGeom prst="rect">
            <a:avLst/>
          </a:prstGeom>
          <a:noFill/>
          <a:ln w="9525">
            <a:noFill/>
            <a:miter lim="800000"/>
            <a:headEnd/>
            <a:tailEnd/>
          </a:ln>
        </p:spPr>
        <p:txBody>
          <a:bodyPr/>
          <a:lstStyle/>
          <a:p>
            <a:pPr eaLnBrk="0" hangingPunct="0">
              <a:lnSpc>
                <a:spcPct val="80000"/>
              </a:lnSpc>
              <a:spcBef>
                <a:spcPct val="50000"/>
              </a:spcBef>
            </a:pPr>
            <a:r>
              <a:rPr lang="en-GB" altLang="fr-FR" sz="1100" b="1" dirty="0" err="1">
                <a:latin typeface="Arial" charset="0"/>
              </a:rPr>
              <a:t>Corée</a:t>
            </a:r>
            <a:r>
              <a:rPr lang="en-GB" altLang="fr-FR" sz="1100" b="1" dirty="0">
                <a:latin typeface="Arial" charset="0"/>
              </a:rPr>
              <a:t> du Nord</a:t>
            </a:r>
          </a:p>
          <a:p>
            <a:pPr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2005)</a:t>
            </a:r>
          </a:p>
        </p:txBody>
      </p:sp>
      <p:sp>
        <p:nvSpPr>
          <p:cNvPr id="27676" name="Rectangle 75"/>
          <p:cNvSpPr>
            <a:spLocks noChangeArrowheads="1"/>
          </p:cNvSpPr>
          <p:nvPr/>
        </p:nvSpPr>
        <p:spPr bwMode="auto">
          <a:xfrm>
            <a:off x="5473213" y="2394992"/>
            <a:ext cx="1140069" cy="6477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err="1">
                <a:latin typeface="Arial" charset="0"/>
              </a:rPr>
              <a:t>Algérie</a:t>
            </a:r>
            <a:endParaRPr lang="en-GB" altLang="fr-FR" sz="1100" b="1" dirty="0">
              <a:latin typeface="Arial" charset="0"/>
            </a:endParaRP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2009)</a:t>
            </a:r>
          </a:p>
        </p:txBody>
      </p:sp>
      <p:pic>
        <p:nvPicPr>
          <p:cNvPr id="27677" name="Picture 78" descr="Uganda Flag"/>
          <p:cNvPicPr>
            <a:picLocks noChangeAspect="1" noChangeArrowheads="1"/>
          </p:cNvPicPr>
          <p:nvPr/>
        </p:nvPicPr>
        <p:blipFill>
          <a:blip r:embed="rId16" cstate="print"/>
          <a:srcRect/>
          <a:stretch>
            <a:fillRect/>
          </a:stretch>
        </p:blipFill>
        <p:spPr bwMode="auto">
          <a:xfrm>
            <a:off x="4673112" y="3220493"/>
            <a:ext cx="816219" cy="619125"/>
          </a:xfrm>
          <a:prstGeom prst="rect">
            <a:avLst/>
          </a:prstGeom>
          <a:noFill/>
          <a:ln w="9525">
            <a:solidFill>
              <a:schemeClr val="bg1"/>
            </a:solidFill>
            <a:miter lim="800000"/>
            <a:headEnd/>
            <a:tailEnd/>
          </a:ln>
        </p:spPr>
      </p:pic>
      <p:sp>
        <p:nvSpPr>
          <p:cNvPr id="27678" name="Rectangle 79"/>
          <p:cNvSpPr>
            <a:spLocks noChangeArrowheads="1"/>
          </p:cNvSpPr>
          <p:nvPr/>
        </p:nvSpPr>
        <p:spPr bwMode="auto">
          <a:xfrm>
            <a:off x="5506916" y="3223667"/>
            <a:ext cx="1094643" cy="6096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err="1">
                <a:latin typeface="Arial" charset="0"/>
              </a:rPr>
              <a:t>Ouganda</a:t>
            </a:r>
            <a:endParaRPr lang="en-GB" altLang="fr-FR" sz="1100" b="1" dirty="0">
              <a:latin typeface="Arial" charset="0"/>
            </a:endParaRP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2010)</a:t>
            </a:r>
          </a:p>
        </p:txBody>
      </p:sp>
      <p:pic>
        <p:nvPicPr>
          <p:cNvPr id="27679" name="Picture 84" descr="ANd9GcQul2RN9wne1aedYsSxf28jxhoGl8i--U_VQ3tCn7_0GRugB8pnuw"/>
          <p:cNvPicPr>
            <a:picLocks noChangeAspect="1" noChangeArrowheads="1"/>
          </p:cNvPicPr>
          <p:nvPr/>
        </p:nvPicPr>
        <p:blipFill>
          <a:blip r:embed="rId17" cstate="print"/>
          <a:srcRect/>
          <a:stretch>
            <a:fillRect/>
          </a:stretch>
        </p:blipFill>
        <p:spPr bwMode="auto">
          <a:xfrm>
            <a:off x="4676043" y="4781005"/>
            <a:ext cx="817685" cy="614362"/>
          </a:xfrm>
          <a:prstGeom prst="rect">
            <a:avLst/>
          </a:prstGeom>
          <a:noFill/>
          <a:ln w="9525">
            <a:solidFill>
              <a:schemeClr val="bg1"/>
            </a:solidFill>
            <a:miter lim="800000"/>
            <a:headEnd/>
            <a:tailEnd/>
          </a:ln>
        </p:spPr>
      </p:pic>
      <p:sp>
        <p:nvSpPr>
          <p:cNvPr id="27680" name="Rectangle 85"/>
          <p:cNvSpPr>
            <a:spLocks noChangeArrowheads="1"/>
          </p:cNvSpPr>
          <p:nvPr/>
        </p:nvSpPr>
        <p:spPr bwMode="auto">
          <a:xfrm>
            <a:off x="5506916" y="4785768"/>
            <a:ext cx="1182566" cy="550863"/>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err="1">
                <a:latin typeface="Arial" charset="0"/>
              </a:rPr>
              <a:t>Tanzanie</a:t>
            </a:r>
            <a:endParaRPr lang="en-GB" altLang="fr-FR" sz="1100" b="1" dirty="0">
              <a:latin typeface="Arial" charset="0"/>
            </a:endParaRP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2012)</a:t>
            </a:r>
          </a:p>
        </p:txBody>
      </p:sp>
      <p:pic>
        <p:nvPicPr>
          <p:cNvPr id="27681" name="Picture 88"/>
          <p:cNvPicPr>
            <a:picLocks noChangeAspect="1" noChangeArrowheads="1"/>
          </p:cNvPicPr>
          <p:nvPr/>
        </p:nvPicPr>
        <p:blipFill>
          <a:blip r:embed="rId18" cstate="print"/>
          <a:srcRect l="2109" t="1289" r="1758" b="1546"/>
          <a:stretch>
            <a:fillRect/>
          </a:stretch>
        </p:blipFill>
        <p:spPr bwMode="auto">
          <a:xfrm>
            <a:off x="6771543" y="1577430"/>
            <a:ext cx="819150" cy="614362"/>
          </a:xfrm>
          <a:prstGeom prst="rect">
            <a:avLst/>
          </a:prstGeom>
          <a:noFill/>
          <a:ln w="9525">
            <a:solidFill>
              <a:schemeClr val="bg1"/>
            </a:solidFill>
            <a:miter lim="800000"/>
            <a:headEnd/>
            <a:tailEnd/>
          </a:ln>
        </p:spPr>
      </p:pic>
      <p:sp>
        <p:nvSpPr>
          <p:cNvPr id="27682" name="92 CuadroTexto"/>
          <p:cNvSpPr txBox="1">
            <a:spLocks noChangeArrowheads="1"/>
          </p:cNvSpPr>
          <p:nvPr/>
        </p:nvSpPr>
        <p:spPr bwMode="auto">
          <a:xfrm>
            <a:off x="7607304" y="1556792"/>
            <a:ext cx="1141160" cy="628650"/>
          </a:xfrm>
          <a:prstGeom prst="rect">
            <a:avLst/>
          </a:prstGeom>
          <a:noFill/>
          <a:ln w="9525">
            <a:noFill/>
            <a:miter lim="800000"/>
            <a:headEnd/>
            <a:tailEnd/>
          </a:ln>
        </p:spPr>
        <p:txBody>
          <a:bodyPr/>
          <a:lstStyle/>
          <a:p>
            <a:pPr marL="342900" indent="-342900" eaLnBrk="0" hangingPunct="0">
              <a:spcBef>
                <a:spcPct val="50000"/>
              </a:spcBef>
            </a:pPr>
            <a:r>
              <a:rPr lang="en-GB" altLang="fr-FR" sz="1100" b="1" dirty="0">
                <a:latin typeface="Arial" charset="0"/>
              </a:rPr>
              <a:t>Kurdistan</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2012)</a:t>
            </a:r>
          </a:p>
        </p:txBody>
      </p:sp>
      <p:pic>
        <p:nvPicPr>
          <p:cNvPr id="27683" name="Picture 92" descr="Image of National Flag"/>
          <p:cNvPicPr>
            <a:picLocks noChangeAspect="1" noChangeArrowheads="1"/>
          </p:cNvPicPr>
          <p:nvPr/>
        </p:nvPicPr>
        <p:blipFill>
          <a:blip r:embed="rId19" cstate="print"/>
          <a:srcRect/>
          <a:stretch>
            <a:fillRect/>
          </a:stretch>
        </p:blipFill>
        <p:spPr bwMode="auto">
          <a:xfrm>
            <a:off x="4670181" y="2375942"/>
            <a:ext cx="797169" cy="647700"/>
          </a:xfrm>
          <a:prstGeom prst="rect">
            <a:avLst/>
          </a:prstGeom>
          <a:noFill/>
          <a:ln w="9525">
            <a:solidFill>
              <a:schemeClr val="bg1"/>
            </a:solidFill>
            <a:miter lim="800000"/>
            <a:headEnd/>
            <a:tailEnd/>
          </a:ln>
        </p:spPr>
      </p:pic>
      <p:pic>
        <p:nvPicPr>
          <p:cNvPr id="27684" name="Picture 115" descr="eg"/>
          <p:cNvPicPr>
            <a:picLocks noChangeAspect="1" noChangeArrowheads="1"/>
          </p:cNvPicPr>
          <p:nvPr/>
        </p:nvPicPr>
        <p:blipFill>
          <a:blip r:embed="rId20" cstate="print"/>
          <a:srcRect/>
          <a:stretch>
            <a:fillRect/>
          </a:stretch>
        </p:blipFill>
        <p:spPr bwMode="auto">
          <a:xfrm>
            <a:off x="6775938" y="2375943"/>
            <a:ext cx="804497" cy="657225"/>
          </a:xfrm>
          <a:prstGeom prst="rect">
            <a:avLst/>
          </a:prstGeom>
          <a:noFill/>
          <a:ln w="9525">
            <a:solidFill>
              <a:schemeClr val="bg1"/>
            </a:solidFill>
            <a:miter lim="800000"/>
            <a:headEnd/>
            <a:tailEnd/>
          </a:ln>
        </p:spPr>
      </p:pic>
      <p:sp>
        <p:nvSpPr>
          <p:cNvPr id="27685" name="Rectangle 57"/>
          <p:cNvSpPr>
            <a:spLocks noChangeArrowheads="1"/>
          </p:cNvSpPr>
          <p:nvPr/>
        </p:nvSpPr>
        <p:spPr bwMode="auto">
          <a:xfrm>
            <a:off x="7610728" y="2387055"/>
            <a:ext cx="1143000" cy="5207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err="1">
                <a:latin typeface="Arial" charset="0"/>
              </a:rPr>
              <a:t>Égypte</a:t>
            </a:r>
            <a:endParaRPr lang="en-GB" altLang="fr-FR" sz="1100" b="1" dirty="0">
              <a:latin typeface="Arial" charset="0"/>
            </a:endParaRP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2012)</a:t>
            </a:r>
          </a:p>
        </p:txBody>
      </p:sp>
      <p:pic>
        <p:nvPicPr>
          <p:cNvPr id="27686" name="Picture 120" descr="botswana-flag"/>
          <p:cNvPicPr>
            <a:picLocks noChangeAspect="1" noChangeArrowheads="1"/>
          </p:cNvPicPr>
          <p:nvPr/>
        </p:nvPicPr>
        <p:blipFill>
          <a:blip r:embed="rId21" cstate="print"/>
          <a:srcRect/>
          <a:stretch>
            <a:fillRect/>
          </a:stretch>
        </p:blipFill>
        <p:spPr bwMode="auto">
          <a:xfrm>
            <a:off x="4674577" y="4014243"/>
            <a:ext cx="816220" cy="619125"/>
          </a:xfrm>
          <a:prstGeom prst="rect">
            <a:avLst/>
          </a:prstGeom>
          <a:noFill/>
          <a:ln w="9525">
            <a:solidFill>
              <a:schemeClr val="bg1"/>
            </a:solidFill>
            <a:miter lim="800000"/>
            <a:headEnd/>
            <a:tailEnd/>
          </a:ln>
        </p:spPr>
      </p:pic>
      <p:pic>
        <p:nvPicPr>
          <p:cNvPr id="27687" name="Picture 122" descr="ethiopian-flag-eprdf"/>
          <p:cNvPicPr>
            <a:picLocks noChangeAspect="1" noChangeArrowheads="1"/>
          </p:cNvPicPr>
          <p:nvPr/>
        </p:nvPicPr>
        <p:blipFill>
          <a:blip r:embed="rId22" cstate="print"/>
          <a:srcRect/>
          <a:stretch>
            <a:fillRect/>
          </a:stretch>
        </p:blipFill>
        <p:spPr bwMode="auto">
          <a:xfrm>
            <a:off x="6771543" y="3214142"/>
            <a:ext cx="808892" cy="611188"/>
          </a:xfrm>
          <a:prstGeom prst="rect">
            <a:avLst/>
          </a:prstGeom>
          <a:noFill/>
          <a:ln w="9525">
            <a:solidFill>
              <a:schemeClr val="bg1"/>
            </a:solidFill>
            <a:miter lim="800000"/>
            <a:headEnd/>
            <a:tailEnd/>
          </a:ln>
        </p:spPr>
      </p:pic>
      <p:sp>
        <p:nvSpPr>
          <p:cNvPr id="27688" name="Rectangle 57"/>
          <p:cNvSpPr>
            <a:spLocks noChangeArrowheads="1"/>
          </p:cNvSpPr>
          <p:nvPr/>
        </p:nvSpPr>
        <p:spPr bwMode="auto">
          <a:xfrm>
            <a:off x="7604878" y="3226842"/>
            <a:ext cx="1143000" cy="5207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err="1">
                <a:latin typeface="Arial" charset="0"/>
              </a:rPr>
              <a:t>Éthiopie</a:t>
            </a:r>
            <a:endParaRPr lang="en-GB" altLang="fr-FR" sz="1100" b="1" dirty="0">
              <a:latin typeface="Arial" charset="0"/>
            </a:endParaRP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2013)</a:t>
            </a:r>
          </a:p>
        </p:txBody>
      </p:sp>
      <p:sp>
        <p:nvSpPr>
          <p:cNvPr id="27689" name="Rectangle 57"/>
          <p:cNvSpPr>
            <a:spLocks noChangeArrowheads="1"/>
          </p:cNvSpPr>
          <p:nvPr/>
        </p:nvSpPr>
        <p:spPr bwMode="auto">
          <a:xfrm>
            <a:off x="5502520" y="4028530"/>
            <a:ext cx="1186962" cy="5207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a:latin typeface="Arial" charset="0"/>
              </a:rPr>
              <a:t>Botswana</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2011)</a:t>
            </a:r>
          </a:p>
        </p:txBody>
      </p:sp>
      <p:pic>
        <p:nvPicPr>
          <p:cNvPr id="27690" name="Image 39" descr="Drapeau du Niger"/>
          <p:cNvPicPr>
            <a:picLocks noChangeAspect="1" noChangeArrowheads="1"/>
          </p:cNvPicPr>
          <p:nvPr/>
        </p:nvPicPr>
        <p:blipFill>
          <a:blip r:embed="rId23" cstate="print"/>
          <a:srcRect/>
          <a:stretch>
            <a:fillRect/>
          </a:stretch>
        </p:blipFill>
        <p:spPr bwMode="auto">
          <a:xfrm>
            <a:off x="6790592" y="4804818"/>
            <a:ext cx="855785" cy="627063"/>
          </a:xfrm>
          <a:prstGeom prst="rect">
            <a:avLst/>
          </a:prstGeom>
          <a:noFill/>
          <a:ln w="9525">
            <a:noFill/>
            <a:miter lim="800000"/>
            <a:headEnd/>
            <a:tailEnd/>
          </a:ln>
        </p:spPr>
      </p:pic>
      <p:sp>
        <p:nvSpPr>
          <p:cNvPr id="27691" name="Rectangle 57"/>
          <p:cNvSpPr>
            <a:spLocks noChangeArrowheads="1"/>
          </p:cNvSpPr>
          <p:nvPr/>
        </p:nvSpPr>
        <p:spPr bwMode="auto">
          <a:xfrm>
            <a:off x="7657620" y="4791376"/>
            <a:ext cx="1143000" cy="5207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a:latin typeface="Arial" charset="0"/>
              </a:rPr>
              <a:t>Niger</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2015)</a:t>
            </a:r>
          </a:p>
        </p:txBody>
      </p:sp>
      <p:pic>
        <p:nvPicPr>
          <p:cNvPr id="27692" name="Picture 42" descr="C:\Users\bessiommoise_yakan\Desktop\drapeau-rwanda-100150-cm.jpg"/>
          <p:cNvPicPr>
            <a:picLocks noChangeAspect="1" noChangeArrowheads="1"/>
          </p:cNvPicPr>
          <p:nvPr/>
        </p:nvPicPr>
        <p:blipFill>
          <a:blip r:embed="rId24" cstate="print"/>
          <a:srcRect/>
          <a:stretch>
            <a:fillRect/>
          </a:stretch>
        </p:blipFill>
        <p:spPr bwMode="auto">
          <a:xfrm>
            <a:off x="6777405" y="3890418"/>
            <a:ext cx="832338" cy="887413"/>
          </a:xfrm>
          <a:prstGeom prst="rect">
            <a:avLst/>
          </a:prstGeom>
          <a:noFill/>
          <a:ln w="9525">
            <a:noFill/>
            <a:miter lim="800000"/>
            <a:headEnd/>
            <a:tailEnd/>
          </a:ln>
        </p:spPr>
      </p:pic>
      <p:sp>
        <p:nvSpPr>
          <p:cNvPr id="27693" name="Rectangle 57"/>
          <p:cNvSpPr>
            <a:spLocks noChangeArrowheads="1"/>
          </p:cNvSpPr>
          <p:nvPr/>
        </p:nvSpPr>
        <p:spPr bwMode="auto">
          <a:xfrm>
            <a:off x="7614890" y="4034880"/>
            <a:ext cx="1143000" cy="520700"/>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a:latin typeface="Arial" charset="0"/>
              </a:rPr>
              <a:t>Rwanda</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2014)</a:t>
            </a:r>
          </a:p>
        </p:txBody>
      </p:sp>
      <p:sp>
        <p:nvSpPr>
          <p:cNvPr id="27694" name="AutoShape 46" descr="Résultat de recherche d'images pour &quot;Drapeau Gabon&quot;"/>
          <p:cNvSpPr>
            <a:spLocks noChangeAspect="1" noChangeArrowheads="1"/>
          </p:cNvSpPr>
          <p:nvPr/>
        </p:nvSpPr>
        <p:spPr bwMode="auto">
          <a:xfrm>
            <a:off x="120161" y="-144463"/>
            <a:ext cx="281354" cy="304801"/>
          </a:xfrm>
          <a:prstGeom prst="rect">
            <a:avLst/>
          </a:prstGeom>
          <a:noFill/>
          <a:ln w="9525">
            <a:noFill/>
            <a:miter lim="800000"/>
            <a:headEnd/>
            <a:tailEnd/>
          </a:ln>
        </p:spPr>
        <p:txBody>
          <a:bodyPr/>
          <a:lstStyle/>
          <a:p>
            <a:endParaRPr lang="fr-FR"/>
          </a:p>
        </p:txBody>
      </p:sp>
      <p:pic>
        <p:nvPicPr>
          <p:cNvPr id="27695" name="Image 48" descr="http://www.drapeauxdespays.fr/data/flags/ultra/ga.png"/>
          <p:cNvPicPr>
            <a:picLocks noChangeAspect="1" noChangeArrowheads="1"/>
          </p:cNvPicPr>
          <p:nvPr/>
        </p:nvPicPr>
        <p:blipFill>
          <a:blip r:embed="rId25" cstate="print"/>
          <a:srcRect/>
          <a:stretch>
            <a:fillRect/>
          </a:stretch>
        </p:blipFill>
        <p:spPr bwMode="auto">
          <a:xfrm>
            <a:off x="404446" y="5589043"/>
            <a:ext cx="817685" cy="525463"/>
          </a:xfrm>
          <a:prstGeom prst="rect">
            <a:avLst/>
          </a:prstGeom>
          <a:noFill/>
          <a:ln w="9525">
            <a:noFill/>
            <a:miter lim="800000"/>
            <a:headEnd/>
            <a:tailEnd/>
          </a:ln>
        </p:spPr>
      </p:pic>
      <p:sp>
        <p:nvSpPr>
          <p:cNvPr id="27696" name="Rectangle 54"/>
          <p:cNvSpPr>
            <a:spLocks noChangeArrowheads="1"/>
          </p:cNvSpPr>
          <p:nvPr/>
        </p:nvSpPr>
        <p:spPr bwMode="auto">
          <a:xfrm>
            <a:off x="1221808" y="5538243"/>
            <a:ext cx="1148862" cy="563563"/>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a:latin typeface="Arial" charset="0"/>
              </a:rPr>
              <a:t>Gabon</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2015</a:t>
            </a:r>
          </a:p>
        </p:txBody>
      </p:sp>
      <p:pic>
        <p:nvPicPr>
          <p:cNvPr id="27697" name="Image 51" descr="http://www.drapeaux-du-monde.fr/drapeaux-du-monde/3000/drapeau-ghana.jpg"/>
          <p:cNvPicPr>
            <a:picLocks noChangeAspect="1" noChangeArrowheads="1"/>
          </p:cNvPicPr>
          <p:nvPr/>
        </p:nvPicPr>
        <p:blipFill>
          <a:blip r:embed="rId26" cstate="print"/>
          <a:srcRect/>
          <a:stretch>
            <a:fillRect/>
          </a:stretch>
        </p:blipFill>
        <p:spPr bwMode="auto">
          <a:xfrm>
            <a:off x="2510204" y="5563643"/>
            <a:ext cx="837660" cy="529653"/>
          </a:xfrm>
          <a:prstGeom prst="rect">
            <a:avLst/>
          </a:prstGeom>
          <a:noFill/>
          <a:ln w="9525">
            <a:noFill/>
            <a:miter lim="800000"/>
            <a:headEnd/>
            <a:tailEnd/>
          </a:ln>
        </p:spPr>
      </p:pic>
      <p:sp>
        <p:nvSpPr>
          <p:cNvPr id="27698" name="Rectangle 54"/>
          <p:cNvSpPr>
            <a:spLocks noChangeArrowheads="1"/>
          </p:cNvSpPr>
          <p:nvPr/>
        </p:nvSpPr>
        <p:spPr bwMode="auto">
          <a:xfrm>
            <a:off x="3347864" y="5568406"/>
            <a:ext cx="1121019" cy="561975"/>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a:latin typeface="Arial" charset="0"/>
              </a:rPr>
              <a:t>Ghana</a:t>
            </a:r>
          </a:p>
          <a:p>
            <a:pPr marL="342900" indent="-342900" eaLnBrk="0" hangingPunct="0">
              <a:lnSpc>
                <a:spcPct val="60000"/>
              </a:lnSpc>
              <a:spcBef>
                <a:spcPct val="50000"/>
              </a:spcBef>
            </a:pPr>
            <a:r>
              <a:rPr lang="en-GB" altLang="fr-FR" sz="1100" b="1" dirty="0">
                <a:latin typeface="Arial" charset="0"/>
              </a:rPr>
              <a:t>(</a:t>
            </a:r>
            <a:r>
              <a:rPr lang="en-GB" altLang="fr-FR" sz="1100" b="1" dirty="0" err="1">
                <a:latin typeface="Arial" charset="0"/>
              </a:rPr>
              <a:t>Depuis</a:t>
            </a:r>
            <a:r>
              <a:rPr lang="en-GB" altLang="fr-FR" sz="1100" b="1" dirty="0">
                <a:latin typeface="Arial" charset="0"/>
              </a:rPr>
              <a:t> 2015</a:t>
            </a:r>
          </a:p>
        </p:txBody>
      </p:sp>
      <p:pic>
        <p:nvPicPr>
          <p:cNvPr id="4098" name="Picture 2" descr="https://upload.wikimedia.org/wikipedia/commons/thumb/4/4f/Flag_of_Cameroon.svg/langfr-225px-Flag_of_Cameroon.svg.png"/>
          <p:cNvPicPr>
            <a:picLocks noChangeAspect="1" noChangeArrowheads="1"/>
          </p:cNvPicPr>
          <p:nvPr/>
        </p:nvPicPr>
        <p:blipFill>
          <a:blip r:embed="rId27" cstate="print"/>
          <a:srcRect/>
          <a:stretch>
            <a:fillRect/>
          </a:stretch>
        </p:blipFill>
        <p:spPr bwMode="auto">
          <a:xfrm>
            <a:off x="4716016" y="5517232"/>
            <a:ext cx="792087" cy="576064"/>
          </a:xfrm>
          <a:prstGeom prst="rect">
            <a:avLst/>
          </a:prstGeom>
          <a:noFill/>
        </p:spPr>
      </p:pic>
      <p:sp>
        <p:nvSpPr>
          <p:cNvPr id="50" name="Rectangle 85"/>
          <p:cNvSpPr>
            <a:spLocks noChangeArrowheads="1"/>
          </p:cNvSpPr>
          <p:nvPr/>
        </p:nvSpPr>
        <p:spPr bwMode="auto">
          <a:xfrm>
            <a:off x="5580112" y="5517232"/>
            <a:ext cx="1008112" cy="550863"/>
          </a:xfrm>
          <a:prstGeom prst="rect">
            <a:avLst/>
          </a:prstGeom>
          <a:noFill/>
          <a:ln w="9525">
            <a:noFill/>
            <a:miter lim="800000"/>
            <a:headEnd/>
            <a:tailEnd/>
          </a:ln>
        </p:spPr>
        <p:txBody>
          <a:bodyPr/>
          <a:lstStyle/>
          <a:p>
            <a:pPr marL="342900" indent="-342900" eaLnBrk="0" hangingPunct="0">
              <a:lnSpc>
                <a:spcPct val="80000"/>
              </a:lnSpc>
              <a:spcBef>
                <a:spcPct val="50000"/>
              </a:spcBef>
            </a:pPr>
            <a:r>
              <a:rPr lang="en-GB" altLang="fr-FR" sz="1100" b="1" dirty="0" smtClean="0">
                <a:latin typeface="Arial" charset="0"/>
              </a:rPr>
              <a:t>Cameroun</a:t>
            </a:r>
            <a:endParaRPr lang="en-GB" altLang="fr-FR" sz="1100" b="1" dirty="0">
              <a:latin typeface="Arial" charset="0"/>
            </a:endParaRPr>
          </a:p>
          <a:p>
            <a:pPr marL="342900" indent="-342900" eaLnBrk="0" hangingPunct="0">
              <a:lnSpc>
                <a:spcPct val="60000"/>
              </a:lnSpc>
              <a:spcBef>
                <a:spcPct val="50000"/>
              </a:spcBef>
            </a:pPr>
            <a:r>
              <a:rPr lang="en-GB" altLang="fr-FR" sz="1100" b="1" dirty="0" smtClean="0">
                <a:latin typeface="Arial" charset="0"/>
              </a:rPr>
              <a:t>2016</a:t>
            </a:r>
            <a:endParaRPr lang="en-GB" altLang="fr-FR" sz="1100" b="1" dirty="0">
              <a:latin typeface="Arial"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8"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0" fill="hold"/>
                                        <p:tgtEl>
                                          <p:spTgt spid="50"/>
                                        </p:tgtEl>
                                        <p:attrNameLst>
                                          <p:attrName>ppt_x</p:attrName>
                                        </p:attrNameLst>
                                      </p:cBhvr>
                                      <p:tavLst>
                                        <p:tav tm="0">
                                          <p:val>
                                            <p:strVal val="0-#ppt_w/2"/>
                                          </p:val>
                                        </p:tav>
                                        <p:tav tm="100000">
                                          <p:val>
                                            <p:strVal val="#ppt_x"/>
                                          </p:val>
                                        </p:tav>
                                      </p:tavLst>
                                    </p:anim>
                                    <p:anim calcmode="lin" valueType="num">
                                      <p:cBhvr additive="base">
                                        <p:cTn id="8" dur="5000" fill="hold"/>
                                        <p:tgtEl>
                                          <p:spTgt spid="50"/>
                                        </p:tgtEl>
                                        <p:attrNameLst>
                                          <p:attrName>ppt_y</p:attrName>
                                        </p:attrNameLst>
                                      </p:cBhvr>
                                      <p:tavLst>
                                        <p:tav tm="0">
                                          <p:val>
                                            <p:strVal val="#ppt_y"/>
                                          </p:val>
                                        </p:tav>
                                        <p:tav tm="100000">
                                          <p:val>
                                            <p:strVal val="#ppt_y"/>
                                          </p:val>
                                        </p:tav>
                                      </p:tavLst>
                                    </p:anim>
                                  </p:childTnLst>
                                </p:cTn>
                              </p:par>
                              <p:par>
                                <p:cTn id="9" presetID="7" presetClass="entr" presetSubtype="8"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0" fill="hold"/>
                                        <p:tgtEl>
                                          <p:spTgt spid="4098"/>
                                        </p:tgtEl>
                                        <p:attrNameLst>
                                          <p:attrName>ppt_x</p:attrName>
                                        </p:attrNameLst>
                                      </p:cBhvr>
                                      <p:tavLst>
                                        <p:tav tm="0">
                                          <p:val>
                                            <p:strVal val="0-#ppt_w/2"/>
                                          </p:val>
                                        </p:tav>
                                        <p:tav tm="100000">
                                          <p:val>
                                            <p:strVal val="#ppt_x"/>
                                          </p:val>
                                        </p:tav>
                                      </p:tavLst>
                                    </p:anim>
                                    <p:anim calcmode="lin" valueType="num">
                                      <p:cBhvr additive="base">
                                        <p:cTn id="12" dur="5000" fill="hold"/>
                                        <p:tgtEl>
                                          <p:spTgt spid="40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5234" name="Text Box 2"/>
          <p:cNvSpPr txBox="1">
            <a:spLocks noChangeArrowheads="1"/>
          </p:cNvSpPr>
          <p:nvPr/>
        </p:nvSpPr>
        <p:spPr bwMode="auto">
          <a:xfrm>
            <a:off x="467544" y="4653136"/>
            <a:ext cx="7171592" cy="984885"/>
          </a:xfrm>
          <a:prstGeom prst="rect">
            <a:avLst/>
          </a:prstGeom>
          <a:noFill/>
          <a:ln w="9525" algn="ctr">
            <a:noFill/>
            <a:miter lim="800000"/>
            <a:headEnd/>
            <a:tailEnd/>
          </a:ln>
        </p:spPr>
        <p:txBody>
          <a:bodyPr>
            <a:spAutoFit/>
          </a:bodyPr>
          <a:lstStyle/>
          <a:p>
            <a:pPr eaLnBrk="0" hangingPunct="0">
              <a:spcBef>
                <a:spcPct val="50000"/>
              </a:spcBef>
              <a:tabLst>
                <a:tab pos="2332038" algn="l"/>
              </a:tabLst>
            </a:pPr>
            <a:r>
              <a:rPr lang="en-GB" altLang="fr-FR" sz="1600" b="1" dirty="0" err="1">
                <a:solidFill>
                  <a:srgbClr val="000000"/>
                </a:solidFill>
                <a:latin typeface="Arial" charset="0"/>
              </a:rPr>
              <a:t>Moïse</a:t>
            </a:r>
            <a:r>
              <a:rPr lang="en-GB" altLang="fr-FR" sz="1600" b="1" dirty="0">
                <a:solidFill>
                  <a:srgbClr val="000000"/>
                </a:solidFill>
                <a:latin typeface="Arial" charset="0"/>
              </a:rPr>
              <a:t> YAKAN A BESSIOM</a:t>
            </a:r>
          </a:p>
          <a:p>
            <a:pPr eaLnBrk="0" hangingPunct="0">
              <a:tabLst>
                <a:tab pos="2332038" algn="l"/>
              </a:tabLst>
            </a:pPr>
            <a:r>
              <a:rPr lang="en-GB" altLang="fr-FR" sz="1400" dirty="0" smtClean="0">
                <a:solidFill>
                  <a:srgbClr val="000000"/>
                </a:solidFill>
                <a:latin typeface="Arial" charset="0"/>
              </a:rPr>
              <a:t>Expert International en Programmes d’Evaluation de la Conformité</a:t>
            </a:r>
            <a:endParaRPr lang="en-GB" altLang="fr-FR" sz="1400" dirty="0">
              <a:solidFill>
                <a:srgbClr val="000000"/>
              </a:solidFill>
              <a:latin typeface="Arial" charset="0"/>
            </a:endParaRPr>
          </a:p>
          <a:p>
            <a:pPr eaLnBrk="0" hangingPunct="0">
              <a:tabLst>
                <a:tab pos="2332038" algn="l"/>
              </a:tabLst>
            </a:pPr>
            <a:endParaRPr lang="en-GB" altLang="fr-FR" sz="1400" b="1" dirty="0" smtClean="0">
              <a:solidFill>
                <a:srgbClr val="FF3300"/>
              </a:solidFill>
              <a:latin typeface="Arial" charset="0"/>
            </a:endParaRPr>
          </a:p>
          <a:p>
            <a:pPr eaLnBrk="0" hangingPunct="0">
              <a:tabLst>
                <a:tab pos="2332038" algn="l"/>
              </a:tabLst>
            </a:pPr>
            <a:r>
              <a:rPr lang="en-GB" altLang="fr-FR" sz="1400" b="1" dirty="0" smtClean="0">
                <a:solidFill>
                  <a:srgbClr val="FF3300"/>
                </a:solidFill>
                <a:latin typeface="Arial" charset="0"/>
              </a:rPr>
              <a:t>Téléphone</a:t>
            </a:r>
            <a:r>
              <a:rPr lang="en-GB" altLang="fr-FR" sz="1400" b="1" dirty="0">
                <a:solidFill>
                  <a:srgbClr val="FF3300"/>
                </a:solidFill>
                <a:latin typeface="Arial" charset="0"/>
              </a:rPr>
              <a:t> : </a:t>
            </a:r>
            <a:r>
              <a:rPr lang="en-GB" altLang="fr-FR" sz="1400" dirty="0">
                <a:solidFill>
                  <a:srgbClr val="4D4D4D"/>
                </a:solidFill>
                <a:latin typeface="Arial" charset="0"/>
              </a:rPr>
              <a:t>+ 225 57 18 49 41 / 21 75 22 </a:t>
            </a:r>
            <a:r>
              <a:rPr lang="en-GB" altLang="fr-FR" sz="1400" dirty="0" smtClean="0">
                <a:solidFill>
                  <a:srgbClr val="4D4D4D"/>
                </a:solidFill>
                <a:latin typeface="Arial" charset="0"/>
              </a:rPr>
              <a:t>00</a:t>
            </a:r>
            <a:endParaRPr lang="en-GB" altLang="fr-FR" sz="1400" dirty="0">
              <a:solidFill>
                <a:srgbClr val="4D4D4D"/>
              </a:solidFill>
              <a:latin typeface="Arial" charset="0"/>
            </a:endParaRPr>
          </a:p>
        </p:txBody>
      </p:sp>
      <p:sp>
        <p:nvSpPr>
          <p:cNvPr id="6" name="Text Box 2"/>
          <p:cNvSpPr txBox="1">
            <a:spLocks noChangeArrowheads="1"/>
          </p:cNvSpPr>
          <p:nvPr/>
        </p:nvSpPr>
        <p:spPr bwMode="auto">
          <a:xfrm>
            <a:off x="2892669" y="2782669"/>
            <a:ext cx="3040674" cy="646331"/>
          </a:xfrm>
          <a:prstGeom prst="rect">
            <a:avLst/>
          </a:prstGeom>
          <a:noFill/>
          <a:ln w="9525" algn="ctr">
            <a:noFill/>
            <a:miter lim="800000"/>
            <a:headEnd/>
            <a:tailEnd/>
          </a:ln>
        </p:spPr>
        <p:txBody>
          <a:bodyPr>
            <a:spAutoFit/>
          </a:bodyPr>
          <a:lstStyle/>
          <a:p>
            <a:pPr algn="ctr" eaLnBrk="0" hangingPunct="0">
              <a:spcBef>
                <a:spcPct val="50000"/>
              </a:spcBef>
              <a:tabLst>
                <a:tab pos="2332038" algn="l"/>
              </a:tabLst>
            </a:pPr>
            <a:r>
              <a:rPr lang="en-GB" altLang="fr-FR" sz="3600" b="1" dirty="0">
                <a:latin typeface="Arial" charset="0"/>
              </a:rPr>
              <a:t>MERCI</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5234"/>
                                        </p:tgtEl>
                                        <p:attrNameLst>
                                          <p:attrName>style.visibility</p:attrName>
                                        </p:attrNameLst>
                                      </p:cBhvr>
                                      <p:to>
                                        <p:strVal val="visible"/>
                                      </p:to>
                                    </p:set>
                                    <p:animEffect transition="in" filter="wipe(left)">
                                      <p:cBhvr>
                                        <p:cTn id="7" dur="3000"/>
                                        <p:tgtEl>
                                          <p:spTgt spid="95234"/>
                                        </p:tgtEl>
                                      </p:cBhvr>
                                    </p:animEffect>
                                  </p:childTnLst>
                                </p:cTn>
                              </p:par>
                            </p:childTnLst>
                          </p:cTn>
                        </p:par>
                        <p:par>
                          <p:cTn id="8" fill="hold">
                            <p:stCondLst>
                              <p:cond delay="3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3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3"/>
          <p:cNvSpPr>
            <a:spLocks noGrp="1" noChangeArrowheads="1"/>
          </p:cNvSpPr>
          <p:nvPr>
            <p:ph type="title"/>
          </p:nvPr>
        </p:nvSpPr>
        <p:spPr>
          <a:xfrm>
            <a:off x="323528" y="1268760"/>
            <a:ext cx="8352927" cy="458688"/>
          </a:xfrm>
        </p:spPr>
        <p:txBody>
          <a:bodyPr>
            <a:normAutofit fontScale="90000"/>
          </a:bodyPr>
          <a:lstStyle/>
          <a:p>
            <a:r>
              <a:rPr lang="en-GB" altLang="fr-FR" dirty="0" smtClean="0">
                <a:solidFill>
                  <a:srgbClr val="000000"/>
                </a:solidFill>
              </a:rPr>
              <a:t>PREAMBULE</a:t>
            </a:r>
            <a:endParaRPr lang="en-GB" altLang="fr-FR" dirty="0" smtClean="0">
              <a:solidFill>
                <a:srgbClr val="000000"/>
              </a:solidFill>
            </a:endParaRPr>
          </a:p>
        </p:txBody>
      </p:sp>
      <p:sp>
        <p:nvSpPr>
          <p:cNvPr id="17411" name="Rectangle 2"/>
          <p:cNvSpPr>
            <a:spLocks noGrp="1" noChangeArrowheads="1"/>
          </p:cNvSpPr>
          <p:nvPr>
            <p:ph idx="1"/>
          </p:nvPr>
        </p:nvSpPr>
        <p:spPr>
          <a:xfrm>
            <a:off x="467544" y="1916832"/>
            <a:ext cx="8496944" cy="4752528"/>
          </a:xfrm>
        </p:spPr>
        <p:txBody>
          <a:bodyPr>
            <a:noAutofit/>
          </a:bodyPr>
          <a:lstStyle/>
          <a:p>
            <a:pPr>
              <a:lnSpc>
                <a:spcPct val="90000"/>
              </a:lnSpc>
            </a:pPr>
            <a:r>
              <a:rPr lang="fr-FR" altLang="fr-FR" sz="1650" dirty="0" smtClean="0">
                <a:solidFill>
                  <a:srgbClr val="000000"/>
                </a:solidFill>
              </a:rPr>
              <a:t>Libre-échange et mondialisation – le nouvel ordre commercial mondial.</a:t>
            </a:r>
          </a:p>
          <a:p>
            <a:pPr>
              <a:lnSpc>
                <a:spcPct val="90000"/>
              </a:lnSpc>
            </a:pPr>
            <a:r>
              <a:rPr lang="fr-FR" altLang="fr-FR" sz="1650" dirty="0" smtClean="0">
                <a:solidFill>
                  <a:srgbClr val="000000"/>
                </a:solidFill>
              </a:rPr>
              <a:t>Tous les pays doivent pouvoir bénéficier des avantages de la mondialisation, tout en se protégeant efficacement des risques liés.</a:t>
            </a:r>
          </a:p>
          <a:p>
            <a:pPr>
              <a:lnSpc>
                <a:spcPct val="90000"/>
              </a:lnSpc>
            </a:pPr>
            <a:r>
              <a:rPr lang="fr-FR" altLang="fr-FR" sz="1650" dirty="0" smtClean="0">
                <a:solidFill>
                  <a:srgbClr val="000000"/>
                </a:solidFill>
              </a:rPr>
              <a:t>L’application des normes ne signifie pas de nouvelles barrières à l’entrée mais est plutôt synonyme de sécurité et confiance. </a:t>
            </a:r>
          </a:p>
          <a:p>
            <a:pPr>
              <a:lnSpc>
                <a:spcPct val="90000"/>
              </a:lnSpc>
            </a:pPr>
            <a:r>
              <a:rPr lang="fr-FR" altLang="fr-FR" sz="1650" dirty="0" smtClean="0">
                <a:solidFill>
                  <a:srgbClr val="000000"/>
                </a:solidFill>
              </a:rPr>
              <a:t>Avant, seuls les tarifs étaient en principe reconnus comme des mécanismes de régulation pour l'exportation/importation et pour le commerce international. </a:t>
            </a:r>
          </a:p>
          <a:p>
            <a:pPr>
              <a:lnSpc>
                <a:spcPct val="90000"/>
              </a:lnSpc>
            </a:pPr>
            <a:r>
              <a:rPr lang="fr-FR" altLang="fr-FR" sz="1650" dirty="0" smtClean="0">
                <a:solidFill>
                  <a:srgbClr val="000000"/>
                </a:solidFill>
              </a:rPr>
              <a:t>Cependant, avec la mondialisation des économies, les barrières tarifaires ont presque complètement disparu.</a:t>
            </a:r>
          </a:p>
          <a:p>
            <a:pPr>
              <a:lnSpc>
                <a:spcPct val="90000"/>
              </a:lnSpc>
            </a:pPr>
            <a:r>
              <a:rPr lang="fr-FR" altLang="fr-FR" sz="1650" dirty="0" smtClean="0">
                <a:solidFill>
                  <a:srgbClr val="000000"/>
                </a:solidFill>
              </a:rPr>
              <a:t>L'attention s'est déplacée vers les obstacles techniques, ou non tarifaires, au commerce.</a:t>
            </a:r>
          </a:p>
          <a:p>
            <a:pPr>
              <a:lnSpc>
                <a:spcPct val="90000"/>
              </a:lnSpc>
            </a:pPr>
            <a:r>
              <a:rPr lang="fr-FR" altLang="fr-FR" sz="1650" dirty="0" smtClean="0">
                <a:solidFill>
                  <a:srgbClr val="000000"/>
                </a:solidFill>
              </a:rPr>
              <a:t>L'</a:t>
            </a:r>
            <a:r>
              <a:rPr lang="fr-FR" altLang="fr-FR" sz="1650" b="1" dirty="0" smtClean="0">
                <a:solidFill>
                  <a:srgbClr val="000000"/>
                </a:solidFill>
              </a:rPr>
              <a:t>Accord sur les obstacles techniques au commerce (Accord 1 de l'OTC)</a:t>
            </a:r>
            <a:r>
              <a:rPr lang="fr-FR" altLang="fr-FR" sz="1650" dirty="0" smtClean="0">
                <a:solidFill>
                  <a:srgbClr val="000000"/>
                </a:solidFill>
              </a:rPr>
              <a:t> est l'un des 13 accords multilatéraux sur le commerce des biens négociés au cours du Cycle de l'Uruguay. </a:t>
            </a:r>
          </a:p>
          <a:p>
            <a:pPr>
              <a:lnSpc>
                <a:spcPct val="90000"/>
              </a:lnSpc>
            </a:pPr>
            <a:r>
              <a:rPr lang="fr-FR" altLang="fr-FR" sz="1650" dirty="0" smtClean="0">
                <a:solidFill>
                  <a:srgbClr val="000000"/>
                </a:solidFill>
              </a:rPr>
              <a:t>Il est entré en vigueur en 1995 avec la création de l'Organisation mondiale du commerce (OMC). </a:t>
            </a:r>
          </a:p>
          <a:p>
            <a:pPr>
              <a:lnSpc>
                <a:spcPct val="90000"/>
              </a:lnSpc>
            </a:pPr>
            <a:r>
              <a:rPr lang="fr-FR" altLang="fr-FR" sz="1650" dirty="0" smtClean="0">
                <a:solidFill>
                  <a:srgbClr val="000000"/>
                </a:solidFill>
              </a:rPr>
              <a:t>Il oblige tous les membres de l'OMC à </a:t>
            </a:r>
            <a:r>
              <a:rPr lang="fr-FR" altLang="fr-FR" sz="1650" b="1" dirty="0" smtClean="0">
                <a:solidFill>
                  <a:srgbClr val="000000"/>
                </a:solidFill>
              </a:rPr>
              <a:t>notifier les règlementations techniques et les procédures d'évaluation de la conformité des biens</a:t>
            </a:r>
            <a:r>
              <a:rPr lang="fr-FR" altLang="fr-FR" sz="1650" dirty="0" smtClean="0">
                <a:solidFill>
                  <a:srgbClr val="000000"/>
                </a:solidFill>
              </a:rPr>
              <a:t> à l'Organisation Mondiale du Commerce et donne aux autres membres de l'OMC suffisamment de temps pour se conformer à ces réglementations.</a:t>
            </a:r>
          </a:p>
          <a:p>
            <a:pPr>
              <a:lnSpc>
                <a:spcPct val="90000"/>
              </a:lnSpc>
            </a:pPr>
            <a:endParaRPr lang="fr-FR" altLang="fr-FR" sz="1650" dirty="0" smtClean="0">
              <a:solidFill>
                <a:srgbClr val="000000"/>
              </a:solidFill>
            </a:endParaRP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3"/>
          <p:cNvSpPr>
            <a:spLocks noGrp="1" noChangeArrowheads="1"/>
          </p:cNvSpPr>
          <p:nvPr>
            <p:ph type="title"/>
          </p:nvPr>
        </p:nvSpPr>
        <p:spPr>
          <a:xfrm>
            <a:off x="323528" y="1196752"/>
            <a:ext cx="8352928" cy="458688"/>
          </a:xfrm>
        </p:spPr>
        <p:txBody>
          <a:bodyPr>
            <a:normAutofit fontScale="90000"/>
          </a:bodyPr>
          <a:lstStyle/>
          <a:p>
            <a:r>
              <a:rPr lang="fr-FR" altLang="fr-FR" dirty="0" smtClean="0">
                <a:solidFill>
                  <a:srgbClr val="000000"/>
                </a:solidFill>
              </a:rPr>
              <a:t>QU’EST-CE QUE LE PECAE?</a:t>
            </a:r>
          </a:p>
        </p:txBody>
      </p:sp>
      <p:sp>
        <p:nvSpPr>
          <p:cNvPr id="25" name="Rectangle 3"/>
          <p:cNvSpPr txBox="1">
            <a:spLocks noChangeArrowheads="1"/>
          </p:cNvSpPr>
          <p:nvPr/>
        </p:nvSpPr>
        <p:spPr bwMode="auto">
          <a:xfrm>
            <a:off x="539552" y="1964557"/>
            <a:ext cx="8352928" cy="2328539"/>
          </a:xfrm>
          <a:prstGeom prst="rect">
            <a:avLst/>
          </a:prstGeom>
          <a:noFill/>
          <a:ln w="9525">
            <a:noFill/>
            <a:miter lim="800000"/>
            <a:headEnd/>
            <a:tailEnd/>
          </a:ln>
        </p:spPr>
        <p:txBody>
          <a:bodyPr/>
          <a:lstStyle/>
          <a:p>
            <a:pPr algn="just" eaLnBrk="0" hangingPunct="0">
              <a:spcBef>
                <a:spcPct val="50000"/>
              </a:spcBef>
              <a:buClr>
                <a:srgbClr val="FF3F00"/>
              </a:buClr>
              <a:defRPr/>
            </a:pPr>
            <a:r>
              <a:rPr lang="fr-FR" sz="1600" dirty="0"/>
              <a:t>Le Programme d’Evaluation de la Conformité Avant Embarquement des marchandises importées en République du Cameroun (PECAE) </a:t>
            </a:r>
            <a:r>
              <a:rPr lang="fr-FR" sz="1600" dirty="0" smtClean="0"/>
              <a:t>consiste à:</a:t>
            </a:r>
            <a:endParaRPr lang="en-GB" sz="1600" kern="0" dirty="0"/>
          </a:p>
          <a:p>
            <a:pPr marL="285750" indent="-285750" algn="just" eaLnBrk="0" hangingPunct="0">
              <a:spcBef>
                <a:spcPct val="50000"/>
              </a:spcBef>
              <a:buFont typeface="Arial" panose="020B0604020202020204" pitchFamily="34" charset="0"/>
              <a:buChar char="•"/>
              <a:defRPr/>
            </a:pPr>
            <a:r>
              <a:rPr lang="en-GB" sz="1600" kern="0" dirty="0" smtClean="0"/>
              <a:t>S’assurer  </a:t>
            </a:r>
            <a:r>
              <a:rPr lang="en-GB" sz="1600" kern="0" dirty="0"/>
              <a:t>que </a:t>
            </a:r>
            <a:r>
              <a:rPr lang="fr-FR" sz="1600" b="1" kern="0" dirty="0"/>
              <a:t>les produits spécifiques importés au Cameroun répondent aux exigences</a:t>
            </a:r>
            <a:r>
              <a:rPr lang="fr-FR" sz="1600" kern="0" dirty="0"/>
              <a:t> des Règlementations et Normes Techniques établies par  l’autorité compétente (</a:t>
            </a:r>
            <a:r>
              <a:rPr lang="fr-FR" sz="1600" kern="0" dirty="0" smtClean="0"/>
              <a:t>ANOR)</a:t>
            </a:r>
          </a:p>
          <a:p>
            <a:pPr marL="285750" indent="-285750" algn="just" eaLnBrk="0" hangingPunct="0">
              <a:spcBef>
                <a:spcPct val="50000"/>
              </a:spcBef>
              <a:buFont typeface="Arial" panose="020B0604020202020204" pitchFamily="34" charset="0"/>
              <a:buChar char="•"/>
              <a:defRPr/>
            </a:pPr>
            <a:r>
              <a:rPr lang="fr-FR" sz="1600" kern="0" dirty="0" smtClean="0"/>
              <a:t>Effectuer </a:t>
            </a:r>
            <a:r>
              <a:rPr lang="fr-FR" sz="1600" kern="0" dirty="0"/>
              <a:t>un contrôle documentaire et / ou inspection physique, selon les cas, de la conformité  des produits à la </a:t>
            </a:r>
            <a:r>
              <a:rPr lang="fr-FR" sz="1600" kern="0" dirty="0" smtClean="0"/>
              <a:t>règlementation</a:t>
            </a:r>
          </a:p>
          <a:p>
            <a:pPr marL="285750" indent="-285750" algn="just" eaLnBrk="0" hangingPunct="0">
              <a:spcBef>
                <a:spcPct val="50000"/>
              </a:spcBef>
              <a:buFont typeface="Arial" panose="020B0604020202020204" pitchFamily="34" charset="0"/>
              <a:buChar char="•"/>
              <a:defRPr/>
            </a:pPr>
            <a:r>
              <a:rPr lang="fr-FR" sz="1600" kern="0" dirty="0" smtClean="0"/>
              <a:t>Auditer </a:t>
            </a:r>
            <a:r>
              <a:rPr lang="fr-FR" sz="1600" kern="0" dirty="0"/>
              <a:t>les processus de </a:t>
            </a:r>
            <a:r>
              <a:rPr lang="fr-FR" sz="1600" kern="0" dirty="0" smtClean="0"/>
              <a:t>production</a:t>
            </a:r>
            <a:endParaRPr lang="en-GB" sz="1600" kern="0" dirty="0"/>
          </a:p>
        </p:txBody>
      </p:sp>
      <p:grpSp>
        <p:nvGrpSpPr>
          <p:cNvPr id="9" name="Groupe 8"/>
          <p:cNvGrpSpPr/>
          <p:nvPr/>
        </p:nvGrpSpPr>
        <p:grpSpPr>
          <a:xfrm>
            <a:off x="1466850" y="4579467"/>
            <a:ext cx="6633541" cy="1657845"/>
            <a:chOff x="1466850" y="4365104"/>
            <a:chExt cx="6633541" cy="1657845"/>
          </a:xfrm>
        </p:grpSpPr>
        <p:sp>
          <p:nvSpPr>
            <p:cNvPr id="16388" name="Rectangle 8"/>
            <p:cNvSpPr>
              <a:spLocks noChangeArrowheads="1"/>
            </p:cNvSpPr>
            <p:nvPr/>
          </p:nvSpPr>
          <p:spPr bwMode="auto">
            <a:xfrm>
              <a:off x="2236177" y="4365104"/>
              <a:ext cx="4866543" cy="639762"/>
            </a:xfrm>
            <a:prstGeom prst="rect">
              <a:avLst/>
            </a:prstGeom>
            <a:solidFill>
              <a:srgbClr val="002060"/>
            </a:solidFill>
            <a:ln w="9525">
              <a:miter lim="800000"/>
              <a:headEnd/>
              <a:tailEnd/>
            </a:ln>
            <a:effectLst>
              <a:outerShdw blurRad="50800" dist="50800" dir="5400000" algn="ctr" rotWithShape="0">
                <a:schemeClr val="bg1"/>
              </a:outerShdw>
            </a:effectLst>
            <a:scene3d>
              <a:camera prst="legacyObliqueTopRight"/>
              <a:lightRig rig="legacyFlat3" dir="b"/>
            </a:scene3d>
            <a:sp3d extrusionH="430200" prstMaterial="legacyMatte">
              <a:bevelT w="13500" h="13500" prst="angle"/>
              <a:bevelB w="13500" h="13500" prst="angle"/>
              <a:extrusionClr>
                <a:srgbClr val="002060"/>
              </a:extrusionClr>
            </a:sp3d>
          </p:spPr>
          <p:txBody>
            <a:bodyPr wrap="none" anchor="ctr">
              <a:flatTx/>
            </a:bodyPr>
            <a:lstStyle/>
            <a:p>
              <a:pPr algn="ctr" eaLnBrk="0" hangingPunct="0"/>
              <a:r>
                <a:rPr lang="en-GB" sz="2000" b="1" dirty="0">
                  <a:solidFill>
                    <a:schemeClr val="bg1"/>
                  </a:solidFill>
                  <a:latin typeface="Arial Narrow" pitchFamily="34" charset="0"/>
                </a:rPr>
                <a:t>VÉRIFICATION DE LA CONFORMITÉ</a:t>
              </a:r>
            </a:p>
          </p:txBody>
        </p:sp>
        <p:sp>
          <p:nvSpPr>
            <p:cNvPr id="28" name="Rectangle 4"/>
            <p:cNvSpPr>
              <a:spLocks noChangeArrowheads="1"/>
            </p:cNvSpPr>
            <p:nvPr/>
          </p:nvSpPr>
          <p:spPr bwMode="auto">
            <a:xfrm>
              <a:off x="1466850" y="5229200"/>
              <a:ext cx="1551842" cy="792163"/>
            </a:xfrm>
            <a:prstGeom prst="rect">
              <a:avLst/>
            </a:prstGeom>
            <a:solidFill>
              <a:srgbClr val="FF3F00"/>
            </a:solidFill>
            <a:ln w="9525">
              <a:miter lim="800000"/>
              <a:headEnd/>
              <a:tailEnd/>
            </a:ln>
            <a:effectLst>
              <a:outerShdw blurRad="50800" dist="50800" dir="5400000" algn="ctr" rotWithShape="0">
                <a:schemeClr val="bg1"/>
              </a:outerShdw>
            </a:effectLst>
            <a:scene3d>
              <a:camera prst="legacyObliqueTopRight"/>
              <a:lightRig rig="legacyFlat3" dir="b"/>
            </a:scene3d>
            <a:sp3d extrusionH="430200" contourW="12700" prstMaterial="legacyMatte">
              <a:bevelT w="13500" h="13500" prst="angle"/>
              <a:bevelB w="13500" h="13500" prst="angle"/>
              <a:extrusionClr>
                <a:schemeClr val="bg1"/>
              </a:extrusionClr>
              <a:contourClr>
                <a:schemeClr val="bg1"/>
              </a:contourClr>
            </a:sp3d>
          </p:spPr>
          <p:txBody>
            <a:bodyPr wrap="none" anchor="ctr">
              <a:flatTx/>
            </a:bodyPr>
            <a:lstStyle/>
            <a:p>
              <a:pPr algn="ctr" eaLnBrk="0" hangingPunct="0">
                <a:defRPr/>
              </a:pPr>
              <a:r>
                <a:rPr lang="en-GB" sz="1400" b="1" dirty="0">
                  <a:solidFill>
                    <a:schemeClr val="bg1"/>
                  </a:solidFill>
                  <a:latin typeface="Arial Narrow" pitchFamily="34" charset="0"/>
                </a:rPr>
                <a:t>Inspection physique </a:t>
              </a:r>
            </a:p>
            <a:p>
              <a:pPr algn="ctr" eaLnBrk="0" hangingPunct="0">
                <a:defRPr/>
              </a:pPr>
              <a:r>
                <a:rPr lang="en-GB" sz="1400" b="1" dirty="0">
                  <a:solidFill>
                    <a:schemeClr val="bg1"/>
                  </a:solidFill>
                  <a:latin typeface="Arial Narrow" pitchFamily="34" charset="0"/>
                </a:rPr>
                <a:t>avant expédition</a:t>
              </a:r>
              <a:endParaRPr lang="en-US" sz="1400" b="1" dirty="0">
                <a:solidFill>
                  <a:schemeClr val="bg1"/>
                </a:solidFill>
                <a:latin typeface="Arial Narrow" pitchFamily="34" charset="0"/>
              </a:endParaRPr>
            </a:p>
          </p:txBody>
        </p:sp>
        <p:sp>
          <p:nvSpPr>
            <p:cNvPr id="29" name="Rectangle 5"/>
            <p:cNvSpPr>
              <a:spLocks noChangeArrowheads="1"/>
            </p:cNvSpPr>
            <p:nvPr/>
          </p:nvSpPr>
          <p:spPr bwMode="auto">
            <a:xfrm>
              <a:off x="3099289" y="5229200"/>
              <a:ext cx="1551842" cy="792163"/>
            </a:xfrm>
            <a:prstGeom prst="rect">
              <a:avLst/>
            </a:prstGeom>
            <a:solidFill>
              <a:srgbClr val="FF3F00"/>
            </a:solidFill>
            <a:ln w="9525">
              <a:miter lim="800000"/>
              <a:headEnd/>
              <a:tailEnd/>
            </a:ln>
            <a:effectLst>
              <a:outerShdw blurRad="50800" dist="50800" dir="5400000" algn="ctr" rotWithShape="0">
                <a:schemeClr val="bg1"/>
              </a:outerShdw>
            </a:effectLst>
            <a:scene3d>
              <a:camera prst="legacyObliqueTopRight"/>
              <a:lightRig rig="legacyFlat3" dir="b"/>
            </a:scene3d>
            <a:sp3d extrusionH="430200" contourW="12700" prstMaterial="legacyMatte">
              <a:bevelT w="13500" h="13500" prst="angle"/>
              <a:bevelB w="13500" h="13500" prst="angle"/>
              <a:extrusionClr>
                <a:schemeClr val="bg1"/>
              </a:extrusionClr>
              <a:contourClr>
                <a:schemeClr val="bg1"/>
              </a:contourClr>
            </a:sp3d>
          </p:spPr>
          <p:txBody>
            <a:bodyPr wrap="none" anchor="ctr">
              <a:flatTx/>
            </a:bodyPr>
            <a:lstStyle/>
            <a:p>
              <a:pPr algn="ctr" eaLnBrk="0" hangingPunct="0">
                <a:defRPr/>
              </a:pPr>
              <a:r>
                <a:rPr lang="en-GB" sz="1400" b="1" dirty="0">
                  <a:solidFill>
                    <a:schemeClr val="bg1"/>
                  </a:solidFill>
                  <a:latin typeface="Arial Narrow" pitchFamily="34" charset="0"/>
                </a:rPr>
                <a:t>Vérification </a:t>
              </a:r>
            </a:p>
            <a:p>
              <a:pPr algn="ctr" eaLnBrk="0" hangingPunct="0">
                <a:defRPr/>
              </a:pPr>
              <a:r>
                <a:rPr lang="en-GB" sz="1400" b="1" dirty="0">
                  <a:solidFill>
                    <a:schemeClr val="bg1"/>
                  </a:solidFill>
                  <a:latin typeface="Arial Narrow" pitchFamily="34" charset="0"/>
                </a:rPr>
                <a:t>documentaire </a:t>
              </a:r>
            </a:p>
            <a:p>
              <a:pPr algn="ctr" eaLnBrk="0" hangingPunct="0">
                <a:defRPr/>
              </a:pPr>
              <a:r>
                <a:rPr lang="en-GB" sz="1400" b="1" dirty="0">
                  <a:solidFill>
                    <a:schemeClr val="bg1"/>
                  </a:solidFill>
                  <a:latin typeface="Arial Narrow" pitchFamily="34" charset="0"/>
                </a:rPr>
                <a:t>de conformité</a:t>
              </a:r>
            </a:p>
          </p:txBody>
        </p:sp>
        <p:sp>
          <p:nvSpPr>
            <p:cNvPr id="30" name="Rectangle 6"/>
            <p:cNvSpPr>
              <a:spLocks noChangeArrowheads="1"/>
            </p:cNvSpPr>
            <p:nvPr/>
          </p:nvSpPr>
          <p:spPr bwMode="auto">
            <a:xfrm>
              <a:off x="4718539" y="5230787"/>
              <a:ext cx="1551843" cy="792162"/>
            </a:xfrm>
            <a:prstGeom prst="rect">
              <a:avLst/>
            </a:prstGeom>
            <a:solidFill>
              <a:srgbClr val="FF3F00"/>
            </a:solidFill>
            <a:ln w="9525">
              <a:miter lim="800000"/>
              <a:headEnd/>
              <a:tailEnd/>
            </a:ln>
            <a:effectLst>
              <a:outerShdw blurRad="50800" dist="50800" dir="5400000" algn="ctr" rotWithShape="0">
                <a:schemeClr val="bg1"/>
              </a:outerShdw>
            </a:effectLst>
            <a:scene3d>
              <a:camera prst="legacyObliqueTopRight"/>
              <a:lightRig rig="legacyFlat3" dir="b"/>
            </a:scene3d>
            <a:sp3d extrusionH="430200" contourW="12700" prstMaterial="legacyMatte">
              <a:bevelT w="13500" h="13500" prst="angle"/>
              <a:bevelB w="13500" h="13500" prst="angle"/>
              <a:extrusionClr>
                <a:schemeClr val="bg1"/>
              </a:extrusionClr>
              <a:contourClr>
                <a:schemeClr val="bg1"/>
              </a:contourClr>
            </a:sp3d>
          </p:spPr>
          <p:txBody>
            <a:bodyPr wrap="none" anchor="ctr">
              <a:flatTx/>
            </a:bodyPr>
            <a:lstStyle/>
            <a:p>
              <a:pPr algn="ctr" eaLnBrk="0" hangingPunct="0">
                <a:defRPr/>
              </a:pPr>
              <a:r>
                <a:rPr lang="en-GB" sz="1400" b="1" dirty="0">
                  <a:solidFill>
                    <a:schemeClr val="bg1"/>
                  </a:solidFill>
                  <a:latin typeface="Arial Narrow" pitchFamily="34" charset="0"/>
                </a:rPr>
                <a:t>Echantillonage  et </a:t>
              </a:r>
            </a:p>
            <a:p>
              <a:pPr algn="ctr" eaLnBrk="0" hangingPunct="0">
                <a:defRPr/>
              </a:pPr>
              <a:r>
                <a:rPr lang="en-GB" sz="1400" b="1" dirty="0">
                  <a:solidFill>
                    <a:schemeClr val="bg1"/>
                  </a:solidFill>
                  <a:latin typeface="Arial Narrow" pitchFamily="34" charset="0"/>
                </a:rPr>
                <a:t>tests</a:t>
              </a:r>
            </a:p>
          </p:txBody>
        </p:sp>
        <p:sp>
          <p:nvSpPr>
            <p:cNvPr id="31" name="Rectangle 7"/>
            <p:cNvSpPr>
              <a:spLocks noChangeArrowheads="1"/>
            </p:cNvSpPr>
            <p:nvPr/>
          </p:nvSpPr>
          <p:spPr bwMode="auto">
            <a:xfrm>
              <a:off x="6352442" y="5230787"/>
              <a:ext cx="1747949" cy="792162"/>
            </a:xfrm>
            <a:prstGeom prst="rect">
              <a:avLst/>
            </a:prstGeom>
            <a:solidFill>
              <a:srgbClr val="FF3F00"/>
            </a:solidFill>
            <a:ln w="9525">
              <a:miter lim="800000"/>
              <a:headEnd/>
              <a:tailEnd/>
            </a:ln>
            <a:effectLst>
              <a:outerShdw blurRad="50800" dist="50800" dir="5400000" algn="ctr" rotWithShape="0">
                <a:schemeClr val="bg1"/>
              </a:outerShdw>
            </a:effectLst>
            <a:scene3d>
              <a:camera prst="legacyObliqueTopRight"/>
              <a:lightRig rig="legacyFlat3" dir="b"/>
            </a:scene3d>
            <a:sp3d extrusionH="430200" contourW="12700" prstMaterial="legacyMatte">
              <a:bevelT w="13500" h="13500" prst="angle"/>
              <a:bevelB w="13500" h="13500" prst="angle"/>
              <a:extrusionClr>
                <a:schemeClr val="bg1"/>
              </a:extrusionClr>
              <a:contourClr>
                <a:schemeClr val="bg1"/>
              </a:contourClr>
            </a:sp3d>
          </p:spPr>
          <p:txBody>
            <a:bodyPr wrap="none" anchor="ctr">
              <a:flatTx/>
            </a:bodyPr>
            <a:lstStyle/>
            <a:p>
              <a:pPr algn="ctr" eaLnBrk="0" hangingPunct="0">
                <a:defRPr/>
              </a:pPr>
              <a:r>
                <a:rPr lang="en-GB" sz="1400" b="1" dirty="0">
                  <a:solidFill>
                    <a:schemeClr val="bg1"/>
                  </a:solidFill>
                  <a:latin typeface="Arial Narrow" pitchFamily="34" charset="0"/>
                </a:rPr>
                <a:t>Evaluation d’usine </a:t>
              </a:r>
            </a:p>
            <a:p>
              <a:pPr algn="ctr" eaLnBrk="0" hangingPunct="0">
                <a:defRPr/>
              </a:pPr>
              <a:r>
                <a:rPr lang="en-GB" sz="1400" b="1" dirty="0">
                  <a:solidFill>
                    <a:schemeClr val="bg1"/>
                  </a:solidFill>
                  <a:latin typeface="Arial Narrow" pitchFamily="34" charset="0"/>
                </a:rPr>
                <a:t>et  / ou</a:t>
              </a:r>
            </a:p>
            <a:p>
              <a:pPr algn="ctr" eaLnBrk="0" hangingPunct="0">
                <a:defRPr/>
              </a:pPr>
              <a:r>
                <a:rPr lang="en-GB" sz="1400" b="1" dirty="0">
                  <a:solidFill>
                    <a:schemeClr val="bg1"/>
                  </a:solidFill>
                  <a:latin typeface="Arial Narrow" pitchFamily="34" charset="0"/>
                </a:rPr>
                <a:t>Plate Forme Logistique</a:t>
              </a:r>
            </a:p>
          </p:txBody>
        </p:sp>
      </p:gr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10" name="Rectangle 3"/>
          <p:cNvSpPr>
            <a:spLocks noGrp="1" noChangeArrowheads="1"/>
          </p:cNvSpPr>
          <p:nvPr>
            <p:ph type="title"/>
          </p:nvPr>
        </p:nvSpPr>
        <p:spPr>
          <a:xfrm>
            <a:off x="323528" y="1314128"/>
            <a:ext cx="8352927" cy="458688"/>
          </a:xfrm>
        </p:spPr>
        <p:txBody>
          <a:bodyPr>
            <a:normAutofit fontScale="90000"/>
          </a:bodyPr>
          <a:lstStyle/>
          <a:p>
            <a:r>
              <a:rPr lang="en-GB" altLang="fr-FR" dirty="0" smtClean="0">
                <a:solidFill>
                  <a:srgbClr val="000000"/>
                </a:solidFill>
              </a:rPr>
              <a:t>OBJECTIFS DU PECAE</a:t>
            </a:r>
          </a:p>
        </p:txBody>
      </p:sp>
      <p:sp>
        <p:nvSpPr>
          <p:cNvPr id="17411" name="Rectangle 2"/>
          <p:cNvSpPr>
            <a:spLocks noGrp="1" noChangeArrowheads="1"/>
          </p:cNvSpPr>
          <p:nvPr>
            <p:ph idx="1"/>
          </p:nvPr>
        </p:nvSpPr>
        <p:spPr>
          <a:xfrm>
            <a:off x="467544" y="2132856"/>
            <a:ext cx="8352927" cy="3552799"/>
          </a:xfrm>
        </p:spPr>
        <p:txBody>
          <a:bodyPr/>
          <a:lstStyle/>
          <a:p>
            <a:pPr marL="0" indent="0" algn="just">
              <a:lnSpc>
                <a:spcPct val="120000"/>
              </a:lnSpc>
              <a:buClrTx/>
              <a:buFont typeface="Times New Roman" pitchFamily="18" charset="0"/>
              <a:buNone/>
              <a:defRPr/>
            </a:pPr>
            <a:r>
              <a:rPr lang="fr-FR" sz="1600" dirty="0" smtClean="0"/>
              <a:t>Le Programme d’Evaluation de la Conformité Avant Embarquement des marchandises importées en République du Cameroun (PECAE) </a:t>
            </a:r>
            <a:r>
              <a:rPr lang="fr-FR" altLang="fr-FR" sz="1600" dirty="0" smtClean="0">
                <a:solidFill>
                  <a:srgbClr val="000000"/>
                </a:solidFill>
              </a:rPr>
              <a:t>vise les objectifs suivants :</a:t>
            </a:r>
          </a:p>
          <a:p>
            <a:pPr algn="just">
              <a:lnSpc>
                <a:spcPct val="120000"/>
              </a:lnSpc>
              <a:buClr>
                <a:srgbClr val="002060"/>
              </a:buClr>
              <a:buFont typeface="Wingdings" pitchFamily="2" charset="2"/>
              <a:buChar char="§"/>
              <a:defRPr/>
            </a:pPr>
            <a:r>
              <a:rPr lang="fr-FR" altLang="fr-FR" sz="1600" dirty="0" smtClean="0">
                <a:solidFill>
                  <a:srgbClr val="000000"/>
                </a:solidFill>
              </a:rPr>
              <a:t>Protéger la </a:t>
            </a:r>
            <a:r>
              <a:rPr lang="fr-FR" altLang="fr-FR" sz="1600" u="sng" dirty="0" smtClean="0">
                <a:solidFill>
                  <a:srgbClr val="000000"/>
                </a:solidFill>
              </a:rPr>
              <a:t>santé</a:t>
            </a:r>
            <a:r>
              <a:rPr lang="fr-FR" altLang="fr-FR" sz="1600" dirty="0" smtClean="0">
                <a:solidFill>
                  <a:srgbClr val="000000"/>
                </a:solidFill>
              </a:rPr>
              <a:t> et la </a:t>
            </a:r>
            <a:r>
              <a:rPr lang="fr-FR" altLang="fr-FR" sz="1600" u="sng" dirty="0" smtClean="0">
                <a:solidFill>
                  <a:srgbClr val="000000"/>
                </a:solidFill>
              </a:rPr>
              <a:t>sécurité</a:t>
            </a:r>
            <a:r>
              <a:rPr lang="fr-FR" altLang="fr-FR" sz="1600" dirty="0" smtClean="0">
                <a:solidFill>
                  <a:srgbClr val="000000"/>
                </a:solidFill>
              </a:rPr>
              <a:t> des consommateurs</a:t>
            </a:r>
          </a:p>
          <a:p>
            <a:pPr algn="just">
              <a:lnSpc>
                <a:spcPct val="120000"/>
              </a:lnSpc>
              <a:buClr>
                <a:srgbClr val="002060"/>
              </a:buClr>
              <a:buFont typeface="Wingdings" pitchFamily="2" charset="2"/>
              <a:buChar char="§"/>
              <a:defRPr/>
            </a:pPr>
            <a:r>
              <a:rPr lang="fr-FR" altLang="fr-FR" sz="1600" dirty="0" smtClean="0">
                <a:solidFill>
                  <a:srgbClr val="000000"/>
                </a:solidFill>
              </a:rPr>
              <a:t>Protéger l'environnement</a:t>
            </a:r>
          </a:p>
          <a:p>
            <a:pPr algn="just">
              <a:lnSpc>
                <a:spcPct val="120000"/>
              </a:lnSpc>
              <a:buClr>
                <a:srgbClr val="002060"/>
              </a:buClr>
              <a:buFont typeface="Wingdings" pitchFamily="2" charset="2"/>
              <a:buChar char="§"/>
              <a:defRPr/>
            </a:pPr>
            <a:r>
              <a:rPr lang="fr-FR" altLang="fr-FR" sz="1600" dirty="0" smtClean="0">
                <a:solidFill>
                  <a:srgbClr val="000000"/>
                </a:solidFill>
              </a:rPr>
              <a:t>Protéger l</a:t>
            </a:r>
            <a:r>
              <a:rPr lang="fr-FR" altLang="fr-FR" sz="1600" u="sng" dirty="0" smtClean="0">
                <a:solidFill>
                  <a:srgbClr val="000000"/>
                </a:solidFill>
              </a:rPr>
              <a:t>es producteurs</a:t>
            </a:r>
            <a:r>
              <a:rPr lang="fr-FR" altLang="fr-FR" sz="1600" dirty="0" smtClean="0">
                <a:solidFill>
                  <a:srgbClr val="000000"/>
                </a:solidFill>
              </a:rPr>
              <a:t> et les </a:t>
            </a:r>
            <a:r>
              <a:rPr lang="fr-FR" altLang="fr-FR" sz="1600" u="sng" dirty="0" smtClean="0">
                <a:solidFill>
                  <a:srgbClr val="000000"/>
                </a:solidFill>
              </a:rPr>
              <a:t>entreprises locales</a:t>
            </a:r>
            <a:r>
              <a:rPr lang="fr-FR" altLang="fr-FR" sz="1600" dirty="0" smtClean="0">
                <a:solidFill>
                  <a:srgbClr val="000000"/>
                </a:solidFill>
              </a:rPr>
              <a:t> de la concurrence déloyale</a:t>
            </a:r>
          </a:p>
          <a:p>
            <a:pPr algn="just">
              <a:lnSpc>
                <a:spcPct val="120000"/>
              </a:lnSpc>
              <a:buClr>
                <a:srgbClr val="002060"/>
              </a:buClr>
              <a:buFont typeface="Wingdings" pitchFamily="2" charset="2"/>
              <a:buChar char="§"/>
              <a:defRPr/>
            </a:pPr>
            <a:r>
              <a:rPr lang="fr-FR" altLang="fr-FR" sz="1600" dirty="0" smtClean="0">
                <a:solidFill>
                  <a:srgbClr val="000000"/>
                </a:solidFill>
              </a:rPr>
              <a:t>Réduire le risque de voir le marché intérieur camerounais devenir un </a:t>
            </a:r>
            <a:r>
              <a:rPr lang="fr-FR" altLang="fr-FR" sz="1600" u="sng" dirty="0" smtClean="0">
                <a:solidFill>
                  <a:srgbClr val="000000"/>
                </a:solidFill>
              </a:rPr>
              <a:t>dépotoir</a:t>
            </a:r>
            <a:r>
              <a:rPr lang="fr-FR" altLang="fr-FR" sz="1600" dirty="0" smtClean="0">
                <a:solidFill>
                  <a:srgbClr val="000000"/>
                </a:solidFill>
              </a:rPr>
              <a:t> pour les produits non conformes</a:t>
            </a:r>
          </a:p>
          <a:p>
            <a:pPr algn="just">
              <a:lnSpc>
                <a:spcPct val="120000"/>
              </a:lnSpc>
              <a:buClr>
                <a:srgbClr val="002060"/>
              </a:buClr>
              <a:buFont typeface="Wingdings" pitchFamily="2" charset="2"/>
              <a:buChar char="§"/>
              <a:defRPr/>
            </a:pPr>
            <a:r>
              <a:rPr lang="fr-FR" altLang="fr-FR" sz="1600" dirty="0" smtClean="0">
                <a:solidFill>
                  <a:srgbClr val="000000"/>
                </a:solidFill>
              </a:rPr>
              <a:t>Faciliter le processus de </a:t>
            </a:r>
            <a:r>
              <a:rPr lang="fr-FR" altLang="fr-FR" sz="1600" u="sng" dirty="0" smtClean="0">
                <a:solidFill>
                  <a:srgbClr val="000000"/>
                </a:solidFill>
              </a:rPr>
              <a:t>dédouanement</a:t>
            </a:r>
          </a:p>
          <a:p>
            <a:pPr algn="just">
              <a:lnSpc>
                <a:spcPct val="120000"/>
              </a:lnSpc>
              <a:buClr>
                <a:srgbClr val="002060"/>
              </a:buClr>
              <a:buFont typeface="Wingdings" pitchFamily="2" charset="2"/>
              <a:buChar char="§"/>
              <a:defRPr/>
            </a:pPr>
            <a:r>
              <a:rPr lang="fr-FR" altLang="fr-FR" sz="1600" dirty="0" smtClean="0">
                <a:solidFill>
                  <a:srgbClr val="000000"/>
                </a:solidFill>
              </a:rPr>
              <a:t>Surmonter le </a:t>
            </a:r>
            <a:r>
              <a:rPr lang="fr-FR" altLang="fr-FR" sz="1600" u="sng" dirty="0" smtClean="0">
                <a:solidFill>
                  <a:srgbClr val="000000"/>
                </a:solidFill>
              </a:rPr>
              <a:t>risque de rejet des produits</a:t>
            </a:r>
            <a:r>
              <a:rPr lang="fr-FR" altLang="fr-FR" sz="1600" dirty="0" smtClean="0">
                <a:solidFill>
                  <a:srgbClr val="000000"/>
                </a:solidFill>
              </a:rPr>
              <a:t> à leur arrivée au Cameroun</a:t>
            </a:r>
          </a:p>
          <a:p>
            <a:pPr algn="just">
              <a:lnSpc>
                <a:spcPct val="120000"/>
              </a:lnSpc>
              <a:buClr>
                <a:srgbClr val="002060"/>
              </a:buClr>
              <a:buFont typeface="Wingdings" pitchFamily="2" charset="2"/>
              <a:buChar char="§"/>
              <a:defRPr/>
            </a:pPr>
            <a:r>
              <a:rPr lang="fr-FR" altLang="fr-FR" sz="1600" dirty="0" smtClean="0">
                <a:solidFill>
                  <a:srgbClr val="000000"/>
                </a:solidFill>
              </a:rPr>
              <a:t>Améliorer l’offre de service de l’Infrastructure Qualité au Cameroun</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a:xfrm>
            <a:off x="323528" y="1052736"/>
            <a:ext cx="8352927" cy="720080"/>
          </a:xfrm>
        </p:spPr>
        <p:txBody>
          <a:bodyPr>
            <a:noAutofit/>
          </a:bodyPr>
          <a:lstStyle/>
          <a:p>
            <a:r>
              <a:rPr lang="fr-FR" altLang="fr-FR" sz="3600" dirty="0" smtClean="0">
                <a:solidFill>
                  <a:srgbClr val="000000"/>
                </a:solidFill>
              </a:rPr>
              <a:t>FONDEMENTS RÉGLEMENTAIRES</a:t>
            </a:r>
          </a:p>
        </p:txBody>
      </p:sp>
      <p:sp>
        <p:nvSpPr>
          <p:cNvPr id="58371" name="Rectangle 3"/>
          <p:cNvSpPr>
            <a:spLocks noGrp="1" noChangeArrowheads="1"/>
          </p:cNvSpPr>
          <p:nvPr>
            <p:ph idx="1"/>
          </p:nvPr>
        </p:nvSpPr>
        <p:spPr>
          <a:xfrm>
            <a:off x="395536" y="1916832"/>
            <a:ext cx="8352928" cy="4680520"/>
          </a:xfrm>
        </p:spPr>
        <p:txBody>
          <a:bodyPr>
            <a:noAutofit/>
          </a:bodyPr>
          <a:lstStyle/>
          <a:p>
            <a:pPr algn="just">
              <a:buNone/>
              <a:defRPr/>
            </a:pPr>
            <a:r>
              <a:rPr lang="fr-FR" altLang="fr-FR" sz="1400" b="1" i="1" dirty="0" smtClean="0">
                <a:solidFill>
                  <a:srgbClr val="000000"/>
                </a:solidFill>
              </a:rPr>
              <a:t>CADRE INTERNATIONAL</a:t>
            </a:r>
          </a:p>
          <a:p>
            <a:pPr algn="just">
              <a:defRPr/>
            </a:pPr>
            <a:r>
              <a:rPr lang="fr-FR" altLang="fr-FR" sz="1400" dirty="0" smtClean="0">
                <a:solidFill>
                  <a:srgbClr val="000000"/>
                </a:solidFill>
              </a:rPr>
              <a:t>L’Accord sur les </a:t>
            </a:r>
            <a:r>
              <a:rPr lang="fr-FR" altLang="fr-FR" sz="1400" i="1" dirty="0" smtClean="0">
                <a:solidFill>
                  <a:srgbClr val="000000"/>
                </a:solidFill>
              </a:rPr>
              <a:t>Obstacles Techniques au Commerce (OTC) </a:t>
            </a:r>
            <a:r>
              <a:rPr lang="fr-FR" altLang="fr-FR" sz="1400" dirty="0" smtClean="0">
                <a:solidFill>
                  <a:srgbClr val="000000"/>
                </a:solidFill>
              </a:rPr>
              <a:t>de l’Organisation Mondiale du Commerce (OMC) </a:t>
            </a:r>
            <a:r>
              <a:rPr lang="fr-FR" altLang="fr-FR" sz="1400" i="1" dirty="0" smtClean="0">
                <a:solidFill>
                  <a:srgbClr val="000000"/>
                </a:solidFill>
              </a:rPr>
              <a:t>identifie </a:t>
            </a:r>
            <a:r>
              <a:rPr lang="fr-FR" altLang="fr-FR" sz="1400" dirty="0" smtClean="0">
                <a:solidFill>
                  <a:srgbClr val="000000"/>
                </a:solidFill>
              </a:rPr>
              <a:t>certains objectifs réglementaires</a:t>
            </a:r>
            <a:r>
              <a:rPr lang="fr-FR" altLang="fr-FR" sz="1400" i="1" dirty="0" smtClean="0">
                <a:solidFill>
                  <a:srgbClr val="000000"/>
                </a:solidFill>
              </a:rPr>
              <a:t> </a:t>
            </a:r>
            <a:r>
              <a:rPr lang="fr-FR" altLang="fr-FR" sz="1400" dirty="0" smtClean="0">
                <a:solidFill>
                  <a:srgbClr val="000000"/>
                </a:solidFill>
              </a:rPr>
              <a:t>considérés comme « légitimes » à savoir :</a:t>
            </a:r>
          </a:p>
          <a:p>
            <a:pPr lvl="1" algn="just">
              <a:buClr>
                <a:srgbClr val="002060"/>
              </a:buClr>
              <a:buFont typeface="Wingdings" pitchFamily="2" charset="2"/>
              <a:buChar char="§"/>
              <a:defRPr/>
            </a:pPr>
            <a:r>
              <a:rPr lang="fr-FR" altLang="fr-FR" sz="1400" dirty="0" smtClean="0">
                <a:solidFill>
                  <a:srgbClr val="FF0000"/>
                </a:solidFill>
                <a:ea typeface="+mn-ea"/>
                <a:cs typeface="+mn-cs"/>
              </a:rPr>
              <a:t>la protection de la vie / santé (humaine, animale et végétale)</a:t>
            </a:r>
          </a:p>
          <a:p>
            <a:pPr lvl="1" algn="just">
              <a:buClr>
                <a:srgbClr val="002060"/>
              </a:buClr>
              <a:buFont typeface="Wingdings" pitchFamily="2" charset="2"/>
              <a:buChar char="§"/>
              <a:defRPr/>
            </a:pPr>
            <a:r>
              <a:rPr lang="fr-FR" altLang="fr-FR" sz="1400" dirty="0" smtClean="0">
                <a:solidFill>
                  <a:srgbClr val="FF0000"/>
                </a:solidFill>
                <a:ea typeface="+mn-ea"/>
                <a:cs typeface="+mn-cs"/>
              </a:rPr>
              <a:t>la sécurité (humaine),</a:t>
            </a:r>
          </a:p>
          <a:p>
            <a:pPr lvl="1" algn="just">
              <a:buClr>
                <a:srgbClr val="002060"/>
              </a:buClr>
              <a:buFont typeface="Wingdings" pitchFamily="2" charset="2"/>
              <a:buChar char="§"/>
              <a:defRPr/>
            </a:pPr>
            <a:r>
              <a:rPr lang="fr-FR" altLang="fr-FR" sz="1400" dirty="0" smtClean="0">
                <a:solidFill>
                  <a:srgbClr val="FF0000"/>
                </a:solidFill>
                <a:ea typeface="+mn-ea"/>
                <a:cs typeface="+mn-cs"/>
              </a:rPr>
              <a:t>la protection de la sécurité nationale,</a:t>
            </a:r>
          </a:p>
          <a:p>
            <a:pPr lvl="1" algn="just">
              <a:buClr>
                <a:srgbClr val="002060"/>
              </a:buClr>
              <a:buFont typeface="Wingdings" pitchFamily="2" charset="2"/>
              <a:buChar char="§"/>
              <a:defRPr/>
            </a:pPr>
            <a:r>
              <a:rPr lang="fr-FR" altLang="fr-FR" sz="1400" dirty="0" smtClean="0">
                <a:solidFill>
                  <a:srgbClr val="FF0000"/>
                </a:solidFill>
                <a:ea typeface="+mn-ea"/>
                <a:cs typeface="+mn-cs"/>
              </a:rPr>
              <a:t>la protection de l'environnement, et</a:t>
            </a:r>
          </a:p>
          <a:p>
            <a:pPr lvl="1" algn="just">
              <a:buClr>
                <a:srgbClr val="002060"/>
              </a:buClr>
              <a:buFont typeface="Wingdings" pitchFamily="2" charset="2"/>
              <a:buChar char="§"/>
              <a:defRPr/>
            </a:pPr>
            <a:r>
              <a:rPr lang="fr-FR" altLang="fr-FR" sz="1400" dirty="0" smtClean="0">
                <a:solidFill>
                  <a:srgbClr val="FF0000"/>
                </a:solidFill>
                <a:ea typeface="+mn-ea"/>
                <a:cs typeface="+mn-cs"/>
              </a:rPr>
              <a:t>la prévention des pratiques commerciales déloyales</a:t>
            </a:r>
            <a:r>
              <a:rPr lang="fr-FR" altLang="fr-FR" sz="1400" dirty="0" smtClean="0">
                <a:solidFill>
                  <a:srgbClr val="FF0000"/>
                </a:solidFill>
                <a:ea typeface="+mn-ea"/>
                <a:cs typeface="+mn-cs"/>
              </a:rPr>
              <a:t>.</a:t>
            </a:r>
          </a:p>
          <a:p>
            <a:pPr lvl="1" algn="just">
              <a:buClr>
                <a:srgbClr val="002060"/>
              </a:buClr>
              <a:buNone/>
              <a:defRPr/>
            </a:pPr>
            <a:endParaRPr lang="fr-FR" altLang="fr-FR" sz="1200" dirty="0" smtClean="0">
              <a:solidFill>
                <a:srgbClr val="FF0000"/>
              </a:solidFill>
              <a:ea typeface="+mn-ea"/>
              <a:cs typeface="+mn-cs"/>
            </a:endParaRPr>
          </a:p>
          <a:p>
            <a:pPr algn="just">
              <a:defRPr/>
            </a:pPr>
            <a:r>
              <a:rPr lang="fr-FR" altLang="fr-FR" sz="1400" dirty="0" smtClean="0">
                <a:solidFill>
                  <a:srgbClr val="000000"/>
                </a:solidFill>
              </a:rPr>
              <a:t>L’article 6 de l’Accord sur les OTC reconnait l'évaluation de la conformité par des organes de l'État</a:t>
            </a:r>
            <a:r>
              <a:rPr lang="fr-FR" altLang="fr-FR" sz="1400" dirty="0" smtClean="0">
                <a:solidFill>
                  <a:srgbClr val="000000"/>
                </a:solidFill>
              </a:rPr>
              <a:t>. Il exige</a:t>
            </a:r>
          </a:p>
          <a:p>
            <a:pPr marL="450850" lvl="1" indent="0" algn="just">
              <a:buClrTx/>
              <a:buFont typeface="Times New Roman" pitchFamily="18" charset="0"/>
              <a:buNone/>
              <a:defRPr/>
            </a:pPr>
            <a:r>
              <a:rPr lang="fr-FR" altLang="fr-FR" sz="1400" dirty="0" smtClean="0">
                <a:solidFill>
                  <a:srgbClr val="FF3F00"/>
                </a:solidFill>
              </a:rPr>
              <a:t>... une compétence technique adéquate et durable ...</a:t>
            </a:r>
          </a:p>
          <a:p>
            <a:pPr marL="450850" lvl="1" indent="0" algn="just">
              <a:buClrTx/>
              <a:buFont typeface="Times New Roman" pitchFamily="18" charset="0"/>
              <a:buNone/>
              <a:defRPr/>
            </a:pPr>
            <a:r>
              <a:rPr lang="fr-FR" altLang="fr-FR" sz="1400" dirty="0" smtClean="0">
                <a:solidFill>
                  <a:srgbClr val="FF3F00"/>
                </a:solidFill>
              </a:rPr>
              <a:t>... une confiance dans la fiabilité des résultats de l'évaluation de la conformité ...   </a:t>
            </a:r>
          </a:p>
          <a:p>
            <a:pPr marL="450850" lvl="1" indent="0" algn="just">
              <a:buClrTx/>
              <a:buFont typeface="Times New Roman" pitchFamily="18" charset="0"/>
              <a:buNone/>
              <a:defRPr/>
            </a:pPr>
            <a:r>
              <a:rPr lang="fr-FR" altLang="fr-FR" sz="1400" dirty="0" smtClean="0">
                <a:solidFill>
                  <a:srgbClr val="FF3F00"/>
                </a:solidFill>
              </a:rPr>
              <a:t>... une conformité vérifiée </a:t>
            </a:r>
          </a:p>
          <a:p>
            <a:pPr marL="450850" lvl="1" indent="0" algn="just">
              <a:buClrTx/>
              <a:buFont typeface="Times New Roman" pitchFamily="18" charset="0"/>
              <a:buNone/>
              <a:defRPr/>
            </a:pPr>
            <a:r>
              <a:rPr lang="fr-FR" altLang="fr-FR" sz="1400" dirty="0" smtClean="0">
                <a:solidFill>
                  <a:srgbClr val="FF3F00"/>
                </a:solidFill>
              </a:rPr>
              <a:t>... à travers des accréditations ...</a:t>
            </a:r>
          </a:p>
          <a:p>
            <a:pPr marL="450850" lvl="1" indent="0" algn="just">
              <a:buClrTx/>
              <a:buFont typeface="Times New Roman" pitchFamily="18" charset="0"/>
              <a:buNone/>
              <a:defRPr/>
            </a:pPr>
            <a:r>
              <a:rPr lang="fr-FR" altLang="fr-FR" sz="1400" dirty="0" smtClean="0">
                <a:solidFill>
                  <a:srgbClr val="FF3F00"/>
                </a:solidFill>
              </a:rPr>
              <a:t>... avec des guides et recommandations pertinents, émis par les organismes internationaux de normalisation</a:t>
            </a:r>
            <a:r>
              <a:rPr lang="fr-FR" altLang="fr-FR" sz="1400" dirty="0" smtClean="0">
                <a:solidFill>
                  <a:srgbClr val="FF3F00"/>
                </a:solidFill>
              </a:rPr>
              <a:t>...</a:t>
            </a:r>
            <a:endParaRPr lang="fr-FR" altLang="fr-FR" sz="1400" dirty="0" smtClean="0">
              <a:solidFill>
                <a:srgbClr val="000000"/>
              </a:solidFill>
            </a:endParaRPr>
          </a:p>
          <a:p>
            <a:pPr algn="just">
              <a:buNone/>
              <a:defRPr/>
            </a:pPr>
            <a:r>
              <a:rPr lang="fr-FR" altLang="fr-FR" sz="1400" b="1" i="1" dirty="0" smtClean="0">
                <a:solidFill>
                  <a:srgbClr val="000000"/>
                </a:solidFill>
              </a:rPr>
              <a:t>CADRE NATIONAL</a:t>
            </a:r>
          </a:p>
          <a:p>
            <a:pPr algn="just">
              <a:defRPr/>
            </a:pPr>
            <a:r>
              <a:rPr lang="fr-FR" sz="1400" dirty="0" smtClean="0"/>
              <a:t>Le décret n° 2015/1875/PM du 1er juillet 2015 instituant le PECAE</a:t>
            </a:r>
            <a:endParaRPr lang="fr-FR" altLang="fr-FR" sz="1400" dirty="0" smtClean="0">
              <a:solidFill>
                <a:srgbClr val="000000"/>
              </a:solidFill>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6" name="Rectangle 2"/>
          <p:cNvSpPr>
            <a:spLocks noGrp="1" noChangeArrowheads="1"/>
          </p:cNvSpPr>
          <p:nvPr>
            <p:ph type="title"/>
          </p:nvPr>
        </p:nvSpPr>
        <p:spPr>
          <a:xfrm>
            <a:off x="323528" y="1052736"/>
            <a:ext cx="8352927" cy="648072"/>
          </a:xfrm>
        </p:spPr>
        <p:txBody>
          <a:bodyPr>
            <a:noAutofit/>
          </a:bodyPr>
          <a:lstStyle/>
          <a:p>
            <a:r>
              <a:rPr lang="en-GB" altLang="fr-FR" sz="3600" dirty="0" smtClean="0">
                <a:solidFill>
                  <a:srgbClr val="000000"/>
                </a:solidFill>
              </a:rPr>
              <a:t>PROCESSUS PECAE</a:t>
            </a:r>
            <a:endParaRPr lang="fr-FR" altLang="fr-FR" sz="3600" dirty="0" smtClean="0">
              <a:solidFill>
                <a:srgbClr val="000000"/>
              </a:solidFill>
            </a:endParaRPr>
          </a:p>
        </p:txBody>
      </p:sp>
      <p:grpSp>
        <p:nvGrpSpPr>
          <p:cNvPr id="208" name="Group 52"/>
          <p:cNvGrpSpPr>
            <a:grpSpLocks/>
          </p:cNvGrpSpPr>
          <p:nvPr/>
        </p:nvGrpSpPr>
        <p:grpSpPr bwMode="auto">
          <a:xfrm>
            <a:off x="4643488" y="1700808"/>
            <a:ext cx="4203650" cy="4956175"/>
            <a:chOff x="842" y="786"/>
            <a:chExt cx="2302" cy="2852"/>
          </a:xfrm>
        </p:grpSpPr>
        <p:sp>
          <p:nvSpPr>
            <p:cNvPr id="209" name="Rectangle 53"/>
            <p:cNvSpPr>
              <a:spLocks noChangeArrowheads="1"/>
            </p:cNvSpPr>
            <p:nvPr/>
          </p:nvSpPr>
          <p:spPr bwMode="auto">
            <a:xfrm>
              <a:off x="1110" y="786"/>
              <a:ext cx="2034" cy="2850"/>
            </a:xfrm>
            <a:prstGeom prst="rect">
              <a:avLst/>
            </a:prstGeom>
            <a:solidFill>
              <a:schemeClr val="bg1">
                <a:lumMod val="75000"/>
              </a:schemeClr>
            </a:solidFill>
            <a:ln w="9525">
              <a:noFill/>
              <a:miter lim="800000"/>
              <a:headEnd/>
              <a:tailEnd/>
            </a:ln>
          </p:spPr>
          <p:txBody>
            <a:bodyPr wrap="none" anchor="ctr"/>
            <a:lstStyle/>
            <a:p>
              <a:pPr>
                <a:defRPr/>
              </a:pPr>
              <a:endParaRPr lang="es-ES" altLang="fr-FR" sz="1200"/>
            </a:p>
          </p:txBody>
        </p:sp>
        <p:sp>
          <p:nvSpPr>
            <p:cNvPr id="210" name="Rectangle 30"/>
            <p:cNvSpPr>
              <a:spLocks noChangeArrowheads="1"/>
            </p:cNvSpPr>
            <p:nvPr/>
          </p:nvSpPr>
          <p:spPr bwMode="auto">
            <a:xfrm rot="-5400000">
              <a:off x="-460" y="2078"/>
              <a:ext cx="2850" cy="269"/>
            </a:xfrm>
            <a:prstGeom prst="rect">
              <a:avLst/>
            </a:prstGeom>
            <a:solidFill>
              <a:schemeClr val="bg1">
                <a:lumMod val="75000"/>
              </a:schemeClr>
            </a:solidFill>
            <a:ln w="9525">
              <a:noFill/>
              <a:miter lim="800000"/>
              <a:headEnd/>
              <a:tailEnd/>
            </a:ln>
          </p:spPr>
          <p:txBody>
            <a:bodyPr anchor="ctr" anchorCtr="1"/>
            <a:lstStyle/>
            <a:p>
              <a:pPr algn="ctr" eaLnBrk="0" hangingPunct="0">
                <a:defRPr/>
              </a:pPr>
              <a:r>
                <a:rPr lang="en-GB" altLang="fr-FR" sz="1100" b="1">
                  <a:solidFill>
                    <a:srgbClr val="000000"/>
                  </a:solidFill>
                  <a:latin typeface="Arial" charset="0"/>
                </a:rPr>
                <a:t>Processus dans le pays importateur</a:t>
              </a:r>
            </a:p>
          </p:txBody>
        </p:sp>
      </p:grpSp>
      <p:sp>
        <p:nvSpPr>
          <p:cNvPr id="211" name="Text Box 7"/>
          <p:cNvSpPr txBox="1">
            <a:spLocks noChangeArrowheads="1"/>
          </p:cNvSpPr>
          <p:nvPr/>
        </p:nvSpPr>
        <p:spPr bwMode="auto">
          <a:xfrm>
            <a:off x="7004268" y="2861270"/>
            <a:ext cx="703044" cy="233363"/>
          </a:xfrm>
          <a:prstGeom prst="rect">
            <a:avLst/>
          </a:prstGeom>
          <a:noFill/>
          <a:ln w="9525">
            <a:noFill/>
            <a:miter lim="800000"/>
            <a:headEnd/>
            <a:tailEnd/>
          </a:ln>
        </p:spPr>
        <p:txBody>
          <a:bodyPr/>
          <a:lstStyle/>
          <a:p>
            <a:pPr algn="ctr" eaLnBrk="0" hangingPunct="0"/>
            <a:r>
              <a:rPr lang="en-GB" altLang="fr-FR" sz="1200" b="1">
                <a:solidFill>
                  <a:schemeClr val="bg1"/>
                </a:solidFill>
                <a:latin typeface="Arial" charset="0"/>
              </a:rPr>
              <a:t>NON</a:t>
            </a:r>
          </a:p>
        </p:txBody>
      </p:sp>
      <p:sp>
        <p:nvSpPr>
          <p:cNvPr id="212" name="Text Box 8"/>
          <p:cNvSpPr txBox="1">
            <a:spLocks noChangeArrowheads="1"/>
          </p:cNvSpPr>
          <p:nvPr/>
        </p:nvSpPr>
        <p:spPr bwMode="auto">
          <a:xfrm>
            <a:off x="7995419" y="2429470"/>
            <a:ext cx="723130" cy="233363"/>
          </a:xfrm>
          <a:prstGeom prst="rect">
            <a:avLst/>
          </a:prstGeom>
          <a:noFill/>
          <a:ln w="9525">
            <a:noFill/>
            <a:miter lim="800000"/>
            <a:headEnd/>
            <a:tailEnd/>
          </a:ln>
        </p:spPr>
        <p:txBody>
          <a:bodyPr/>
          <a:lstStyle/>
          <a:p>
            <a:pPr algn="ctr" eaLnBrk="0" hangingPunct="0"/>
            <a:r>
              <a:rPr lang="en-GB" altLang="fr-FR" sz="1200" b="1" dirty="0">
                <a:solidFill>
                  <a:schemeClr val="bg1"/>
                </a:solidFill>
                <a:latin typeface="Arial" charset="0"/>
              </a:rPr>
              <a:t>OUI</a:t>
            </a:r>
          </a:p>
        </p:txBody>
      </p:sp>
      <p:sp>
        <p:nvSpPr>
          <p:cNvPr id="213" name="AutoShape 9"/>
          <p:cNvSpPr>
            <a:spLocks noChangeArrowheads="1"/>
          </p:cNvSpPr>
          <p:nvPr/>
        </p:nvSpPr>
        <p:spPr bwMode="auto">
          <a:xfrm>
            <a:off x="5683991" y="2559645"/>
            <a:ext cx="2704433" cy="347663"/>
          </a:xfrm>
          <a:prstGeom prst="diamond">
            <a:avLst/>
          </a:prstGeom>
          <a:noFill/>
          <a:ln w="38100" algn="ctr">
            <a:solidFill>
              <a:schemeClr val="accent2"/>
            </a:solidFill>
            <a:miter lim="800000"/>
            <a:headEnd/>
            <a:tailEnd/>
          </a:ln>
        </p:spPr>
        <p:txBody>
          <a:bodyPr wrap="none" anchor="ctr"/>
          <a:lstStyle/>
          <a:p>
            <a:pPr algn="ctr" eaLnBrk="0" hangingPunct="0"/>
            <a:r>
              <a:rPr lang="fr-FR" altLang="fr-FR" sz="700" b="1">
                <a:solidFill>
                  <a:srgbClr val="000000"/>
                </a:solidFill>
                <a:latin typeface="Arial" charset="0"/>
              </a:rPr>
              <a:t>Marchandises </a:t>
            </a:r>
          </a:p>
          <a:p>
            <a:pPr algn="ctr" eaLnBrk="0" hangingPunct="0"/>
            <a:r>
              <a:rPr lang="fr-FR" altLang="fr-FR" sz="700" b="1">
                <a:solidFill>
                  <a:srgbClr val="000000"/>
                </a:solidFill>
                <a:latin typeface="Arial" charset="0"/>
              </a:rPr>
              <a:t>avec CoC ?</a:t>
            </a:r>
          </a:p>
        </p:txBody>
      </p:sp>
      <p:grpSp>
        <p:nvGrpSpPr>
          <p:cNvPr id="214" name="Group 51"/>
          <p:cNvGrpSpPr>
            <a:grpSpLocks/>
          </p:cNvGrpSpPr>
          <p:nvPr/>
        </p:nvGrpSpPr>
        <p:grpSpPr bwMode="auto">
          <a:xfrm>
            <a:off x="971600" y="1700808"/>
            <a:ext cx="4203650" cy="4965700"/>
            <a:chOff x="842" y="786"/>
            <a:chExt cx="2302" cy="2852"/>
          </a:xfrm>
        </p:grpSpPr>
        <p:sp>
          <p:nvSpPr>
            <p:cNvPr id="215" name="Rectangle 36"/>
            <p:cNvSpPr>
              <a:spLocks noChangeArrowheads="1"/>
            </p:cNvSpPr>
            <p:nvPr/>
          </p:nvSpPr>
          <p:spPr bwMode="auto">
            <a:xfrm>
              <a:off x="1110" y="786"/>
              <a:ext cx="2034" cy="2850"/>
            </a:xfrm>
            <a:prstGeom prst="rect">
              <a:avLst/>
            </a:prstGeom>
            <a:solidFill>
              <a:schemeClr val="bg1">
                <a:lumMod val="95000"/>
              </a:schemeClr>
            </a:solidFill>
            <a:ln w="9525">
              <a:noFill/>
              <a:miter lim="800000"/>
              <a:headEnd/>
              <a:tailEnd/>
            </a:ln>
          </p:spPr>
          <p:txBody>
            <a:bodyPr wrap="none" anchor="ctr"/>
            <a:lstStyle/>
            <a:p>
              <a:pPr>
                <a:defRPr/>
              </a:pPr>
              <a:endParaRPr lang="es-ES" altLang="fr-FR" sz="1200"/>
            </a:p>
          </p:txBody>
        </p:sp>
        <p:sp>
          <p:nvSpPr>
            <p:cNvPr id="216" name="Rectangle 30"/>
            <p:cNvSpPr>
              <a:spLocks noChangeArrowheads="1"/>
            </p:cNvSpPr>
            <p:nvPr/>
          </p:nvSpPr>
          <p:spPr bwMode="auto">
            <a:xfrm rot="-5400000">
              <a:off x="-460" y="2078"/>
              <a:ext cx="2850" cy="269"/>
            </a:xfrm>
            <a:prstGeom prst="rect">
              <a:avLst/>
            </a:prstGeom>
            <a:solidFill>
              <a:schemeClr val="bg1">
                <a:lumMod val="95000"/>
              </a:schemeClr>
            </a:solidFill>
            <a:ln w="9525">
              <a:noFill/>
              <a:miter lim="800000"/>
              <a:headEnd/>
              <a:tailEnd/>
            </a:ln>
          </p:spPr>
          <p:txBody>
            <a:bodyPr anchor="ctr" anchorCtr="1"/>
            <a:lstStyle/>
            <a:p>
              <a:pPr algn="ctr" eaLnBrk="0" hangingPunct="0">
                <a:defRPr/>
              </a:pPr>
              <a:r>
                <a:rPr lang="en-GB" altLang="fr-FR" sz="1100" b="1">
                  <a:solidFill>
                    <a:srgbClr val="000000"/>
                  </a:solidFill>
                  <a:latin typeface="Arial" charset="0"/>
                </a:rPr>
                <a:t>Processus dans le pays exportateur</a:t>
              </a:r>
            </a:p>
          </p:txBody>
        </p:sp>
      </p:grpSp>
      <p:sp>
        <p:nvSpPr>
          <p:cNvPr id="217" name="AutoShape 37"/>
          <p:cNvSpPr>
            <a:spLocks noChangeArrowheads="1"/>
          </p:cNvSpPr>
          <p:nvPr/>
        </p:nvSpPr>
        <p:spPr bwMode="auto">
          <a:xfrm>
            <a:off x="2267744" y="1988840"/>
            <a:ext cx="2026955" cy="342900"/>
          </a:xfrm>
          <a:prstGeom prst="roundRect">
            <a:avLst>
              <a:gd name="adj" fmla="val 24829"/>
            </a:avLst>
          </a:prstGeom>
          <a:solidFill>
            <a:schemeClr val="tx1">
              <a:lumMod val="50000"/>
              <a:lumOff val="50000"/>
            </a:schemeClr>
          </a:solidFill>
          <a:ln w="9525">
            <a:solidFill>
              <a:schemeClr val="tx1"/>
            </a:solidFill>
            <a:round/>
            <a:headEnd/>
            <a:tailEnd/>
          </a:ln>
        </p:spPr>
        <p:txBody>
          <a:bodyPr wrap="none" anchor="ctr"/>
          <a:lstStyle/>
          <a:p>
            <a:pPr algn="ctr" eaLnBrk="0" hangingPunct="0">
              <a:defRPr/>
            </a:pPr>
            <a:r>
              <a:rPr lang="en-GB" altLang="fr-FR" sz="1200" b="1" dirty="0">
                <a:solidFill>
                  <a:schemeClr val="bg1"/>
                </a:solidFill>
                <a:latin typeface="Arial" charset="0"/>
              </a:rPr>
              <a:t>EXPORTATEUR</a:t>
            </a:r>
          </a:p>
        </p:txBody>
      </p:sp>
      <p:sp>
        <p:nvSpPr>
          <p:cNvPr id="218" name="AutoShape 39"/>
          <p:cNvSpPr>
            <a:spLocks noChangeArrowheads="1"/>
          </p:cNvSpPr>
          <p:nvPr/>
        </p:nvSpPr>
        <p:spPr bwMode="auto">
          <a:xfrm>
            <a:off x="1705135" y="2596158"/>
            <a:ext cx="3133564" cy="560624"/>
          </a:xfrm>
          <a:prstGeom prst="roundRect">
            <a:avLst>
              <a:gd name="adj" fmla="val 24829"/>
            </a:avLst>
          </a:prstGeom>
          <a:solidFill>
            <a:srgbClr val="FF6600"/>
          </a:solidFill>
          <a:ln w="9525">
            <a:solidFill>
              <a:schemeClr val="tx1"/>
            </a:solidFill>
            <a:round/>
            <a:headEnd/>
            <a:tailEnd/>
          </a:ln>
        </p:spPr>
        <p:txBody>
          <a:bodyPr wrap="none" anchor="ctr"/>
          <a:lstStyle/>
          <a:p>
            <a:pPr algn="ctr" eaLnBrk="0" hangingPunct="0">
              <a:buFont typeface="Arial" pitchFamily="34" charset="0"/>
              <a:buChar char="•"/>
            </a:pPr>
            <a:r>
              <a:rPr lang="en-GB" altLang="fr-FR" sz="1200" b="1" dirty="0" smtClean="0">
                <a:solidFill>
                  <a:srgbClr val="000000"/>
                </a:solidFill>
                <a:latin typeface="Arial" charset="0"/>
              </a:rPr>
              <a:t> </a:t>
            </a:r>
            <a:r>
              <a:rPr lang="en-GB" altLang="fr-FR" sz="1200" b="1" dirty="0" err="1" smtClean="0">
                <a:solidFill>
                  <a:srgbClr val="000000"/>
                </a:solidFill>
                <a:latin typeface="Arial" charset="0"/>
              </a:rPr>
              <a:t>Demande</a:t>
            </a:r>
            <a:r>
              <a:rPr lang="en-GB" altLang="fr-FR" sz="1200" b="1" dirty="0" smtClean="0">
                <a:solidFill>
                  <a:srgbClr val="000000"/>
                </a:solidFill>
                <a:latin typeface="Arial" charset="0"/>
              </a:rPr>
              <a:t> </a:t>
            </a:r>
            <a:r>
              <a:rPr lang="en-GB" altLang="fr-FR" sz="1200" b="1" dirty="0">
                <a:solidFill>
                  <a:srgbClr val="000000"/>
                </a:solidFill>
                <a:latin typeface="Arial" charset="0"/>
              </a:rPr>
              <a:t>de certification et </a:t>
            </a:r>
          </a:p>
          <a:p>
            <a:pPr algn="ctr" eaLnBrk="0" hangingPunct="0"/>
            <a:r>
              <a:rPr lang="en-GB" altLang="fr-FR" sz="1200" b="1" dirty="0" err="1">
                <a:solidFill>
                  <a:srgbClr val="000000"/>
                </a:solidFill>
                <a:latin typeface="Arial" charset="0"/>
              </a:rPr>
              <a:t>informations</a:t>
            </a:r>
            <a:r>
              <a:rPr lang="en-GB" altLang="fr-FR" sz="1200" b="1" dirty="0">
                <a:solidFill>
                  <a:srgbClr val="000000"/>
                </a:solidFill>
                <a:latin typeface="Arial" charset="0"/>
              </a:rPr>
              <a:t> </a:t>
            </a:r>
            <a:r>
              <a:rPr lang="en-GB" altLang="fr-FR" sz="1200" b="1" dirty="0" err="1">
                <a:solidFill>
                  <a:srgbClr val="000000"/>
                </a:solidFill>
                <a:latin typeface="Arial" charset="0"/>
              </a:rPr>
              <a:t>sur</a:t>
            </a:r>
            <a:r>
              <a:rPr lang="en-GB" altLang="fr-FR" sz="1200" b="1" dirty="0">
                <a:solidFill>
                  <a:srgbClr val="000000"/>
                </a:solidFill>
                <a:latin typeface="Arial" charset="0"/>
              </a:rPr>
              <a:t> le </a:t>
            </a:r>
            <a:r>
              <a:rPr lang="en-GB" altLang="fr-FR" sz="1200" b="1" dirty="0" err="1" smtClean="0">
                <a:solidFill>
                  <a:srgbClr val="000000"/>
                </a:solidFill>
                <a:latin typeface="Arial" charset="0"/>
              </a:rPr>
              <a:t>produit</a:t>
            </a:r>
            <a:endParaRPr lang="en-GB" altLang="fr-FR" sz="1200" b="1" dirty="0" smtClean="0">
              <a:solidFill>
                <a:srgbClr val="000000"/>
              </a:solidFill>
              <a:latin typeface="Arial" charset="0"/>
            </a:endParaRPr>
          </a:p>
        </p:txBody>
      </p:sp>
      <p:sp>
        <p:nvSpPr>
          <p:cNvPr id="219" name="AutoShape 40"/>
          <p:cNvSpPr>
            <a:spLocks noChangeArrowheads="1"/>
          </p:cNvSpPr>
          <p:nvPr/>
        </p:nvSpPr>
        <p:spPr bwMode="auto">
          <a:xfrm>
            <a:off x="1705135" y="3396258"/>
            <a:ext cx="3133564" cy="476250"/>
          </a:xfrm>
          <a:prstGeom prst="roundRect">
            <a:avLst>
              <a:gd name="adj" fmla="val 24829"/>
            </a:avLst>
          </a:prstGeom>
          <a:solidFill>
            <a:srgbClr val="FF6600"/>
          </a:solidFill>
          <a:ln w="9525">
            <a:solidFill>
              <a:schemeClr val="tx1"/>
            </a:solidFill>
            <a:round/>
            <a:headEnd/>
            <a:tailEnd/>
          </a:ln>
        </p:spPr>
        <p:txBody>
          <a:bodyPr wrap="none" anchor="ctr"/>
          <a:lstStyle/>
          <a:p>
            <a:pPr algn="ctr" eaLnBrk="0" hangingPunct="0"/>
            <a:r>
              <a:rPr lang="en-GB" altLang="fr-FR" sz="1200" b="1">
                <a:solidFill>
                  <a:srgbClr val="000000"/>
                </a:solidFill>
                <a:latin typeface="Arial" charset="0"/>
              </a:rPr>
              <a:t>Interventions de vérification :</a:t>
            </a:r>
          </a:p>
          <a:p>
            <a:pPr algn="ctr" eaLnBrk="0" hangingPunct="0"/>
            <a:r>
              <a:rPr lang="en-GB" altLang="fr-FR" sz="1200" b="1">
                <a:solidFill>
                  <a:srgbClr val="000000"/>
                </a:solidFill>
                <a:latin typeface="Arial" charset="0"/>
              </a:rPr>
              <a:t>Inspection, test, vérification d'usine</a:t>
            </a:r>
          </a:p>
        </p:txBody>
      </p:sp>
      <p:sp>
        <p:nvSpPr>
          <p:cNvPr id="220" name="AutoShape 41"/>
          <p:cNvSpPr>
            <a:spLocks noChangeArrowheads="1"/>
          </p:cNvSpPr>
          <p:nvPr/>
        </p:nvSpPr>
        <p:spPr bwMode="auto">
          <a:xfrm>
            <a:off x="1753578" y="4224933"/>
            <a:ext cx="3042259" cy="466725"/>
          </a:xfrm>
          <a:prstGeom prst="foldedCorner">
            <a:avLst>
              <a:gd name="adj" fmla="val 28394"/>
            </a:avLst>
          </a:prstGeom>
          <a:solidFill>
            <a:schemeClr val="bg1">
              <a:lumMod val="75000"/>
            </a:schemeClr>
          </a:solidFill>
          <a:ln w="9525">
            <a:solidFill>
              <a:schemeClr val="tx1"/>
            </a:solidFill>
            <a:round/>
            <a:headEnd/>
            <a:tailEnd/>
          </a:ln>
        </p:spPr>
        <p:txBody>
          <a:bodyPr wrap="none" anchor="ctr"/>
          <a:lstStyle/>
          <a:p>
            <a:pPr algn="ctr" eaLnBrk="0" hangingPunct="0">
              <a:defRPr/>
            </a:pPr>
            <a:r>
              <a:rPr lang="fr-FR" altLang="fr-FR" sz="900" b="1" dirty="0">
                <a:solidFill>
                  <a:srgbClr val="000000"/>
                </a:solidFill>
                <a:latin typeface="Arial" charset="0"/>
              </a:rPr>
              <a:t>Rapports de tests, d'inspection, </a:t>
            </a:r>
          </a:p>
          <a:p>
            <a:pPr algn="ctr" eaLnBrk="0" hangingPunct="0">
              <a:defRPr/>
            </a:pPr>
            <a:r>
              <a:rPr lang="fr-FR" altLang="fr-FR" sz="900" b="1" dirty="0">
                <a:solidFill>
                  <a:srgbClr val="000000"/>
                </a:solidFill>
                <a:latin typeface="Arial" charset="0"/>
              </a:rPr>
              <a:t>Rapports de vérification d'usine</a:t>
            </a:r>
          </a:p>
        </p:txBody>
      </p:sp>
      <p:sp>
        <p:nvSpPr>
          <p:cNvPr id="221" name="AutoShape 42"/>
          <p:cNvSpPr>
            <a:spLocks noChangeArrowheads="1"/>
          </p:cNvSpPr>
          <p:nvPr/>
        </p:nvSpPr>
        <p:spPr bwMode="auto">
          <a:xfrm>
            <a:off x="1700373" y="4929783"/>
            <a:ext cx="3133564" cy="409575"/>
          </a:xfrm>
          <a:prstGeom prst="roundRect">
            <a:avLst>
              <a:gd name="adj" fmla="val 24829"/>
            </a:avLst>
          </a:prstGeom>
          <a:solidFill>
            <a:srgbClr val="FF6600"/>
          </a:solidFill>
          <a:ln w="9525">
            <a:solidFill>
              <a:schemeClr val="tx1"/>
            </a:solidFill>
            <a:round/>
            <a:headEnd/>
            <a:tailEnd/>
          </a:ln>
        </p:spPr>
        <p:txBody>
          <a:bodyPr wrap="none" anchor="ctr"/>
          <a:lstStyle/>
          <a:p>
            <a:pPr algn="ctr" eaLnBrk="0" hangingPunct="0"/>
            <a:r>
              <a:rPr lang="en-GB" altLang="fr-FR" sz="1200" b="1">
                <a:solidFill>
                  <a:srgbClr val="000000"/>
                </a:solidFill>
                <a:latin typeface="Arial" charset="0"/>
              </a:rPr>
              <a:t>Examen et décision de certification</a:t>
            </a:r>
          </a:p>
        </p:txBody>
      </p:sp>
      <p:sp>
        <p:nvSpPr>
          <p:cNvPr id="222" name="AutoShape 43"/>
          <p:cNvSpPr>
            <a:spLocks noChangeArrowheads="1"/>
          </p:cNvSpPr>
          <p:nvPr/>
        </p:nvSpPr>
        <p:spPr bwMode="auto">
          <a:xfrm>
            <a:off x="1748815" y="5701308"/>
            <a:ext cx="3042259" cy="466725"/>
          </a:xfrm>
          <a:prstGeom prst="foldedCorner">
            <a:avLst>
              <a:gd name="adj" fmla="val 28394"/>
            </a:avLst>
          </a:prstGeom>
          <a:solidFill>
            <a:schemeClr val="bg1">
              <a:lumMod val="75000"/>
            </a:schemeClr>
          </a:solidFill>
          <a:ln w="9525">
            <a:solidFill>
              <a:schemeClr val="tx1"/>
            </a:solidFill>
            <a:round/>
            <a:headEnd/>
            <a:tailEnd/>
          </a:ln>
        </p:spPr>
        <p:txBody>
          <a:bodyPr wrap="none" anchor="ctr"/>
          <a:lstStyle/>
          <a:p>
            <a:pPr algn="ctr" eaLnBrk="0" hangingPunct="0">
              <a:defRPr/>
            </a:pPr>
            <a:r>
              <a:rPr lang="en-GB" altLang="fr-FR" sz="1200" b="1" dirty="0" err="1">
                <a:solidFill>
                  <a:srgbClr val="000000"/>
                </a:solidFill>
                <a:latin typeface="Arial" charset="0"/>
              </a:rPr>
              <a:t>Certificat</a:t>
            </a:r>
            <a:r>
              <a:rPr lang="en-GB" altLang="fr-FR" sz="1200" b="1" dirty="0">
                <a:solidFill>
                  <a:srgbClr val="000000"/>
                </a:solidFill>
                <a:latin typeface="Arial" charset="0"/>
              </a:rPr>
              <a:t> de </a:t>
            </a:r>
            <a:r>
              <a:rPr lang="en-GB" altLang="fr-FR" sz="1200" b="1" dirty="0" err="1" smtClean="0">
                <a:solidFill>
                  <a:srgbClr val="000000"/>
                </a:solidFill>
                <a:latin typeface="Arial" charset="0"/>
              </a:rPr>
              <a:t>conformité</a:t>
            </a:r>
            <a:endParaRPr lang="en-GB" altLang="fr-FR" sz="1200" b="1" dirty="0" smtClean="0">
              <a:solidFill>
                <a:srgbClr val="000000"/>
              </a:solidFill>
              <a:latin typeface="Arial" charset="0"/>
            </a:endParaRPr>
          </a:p>
          <a:p>
            <a:pPr algn="ctr" eaLnBrk="0" hangingPunct="0">
              <a:defRPr/>
            </a:pPr>
            <a:r>
              <a:rPr lang="en-GB" altLang="fr-FR" sz="1200" b="1" dirty="0" smtClean="0">
                <a:solidFill>
                  <a:srgbClr val="000000"/>
                </a:solidFill>
                <a:latin typeface="Arial" charset="0"/>
              </a:rPr>
              <a:t>(</a:t>
            </a:r>
            <a:r>
              <a:rPr lang="en-GB" altLang="fr-FR" sz="1200" b="1" dirty="0" err="1" smtClean="0">
                <a:solidFill>
                  <a:srgbClr val="000000"/>
                </a:solidFill>
                <a:latin typeface="Arial" charset="0"/>
              </a:rPr>
              <a:t>imprimé</a:t>
            </a:r>
            <a:r>
              <a:rPr lang="en-GB" altLang="fr-FR" sz="1200" b="1" dirty="0" smtClean="0">
                <a:solidFill>
                  <a:srgbClr val="000000"/>
                </a:solidFill>
                <a:latin typeface="Arial" charset="0"/>
              </a:rPr>
              <a:t> par </a:t>
            </a:r>
            <a:r>
              <a:rPr lang="en-GB" altLang="fr-FR" sz="1200" b="1" dirty="0" err="1" smtClean="0">
                <a:solidFill>
                  <a:srgbClr val="000000"/>
                </a:solidFill>
                <a:latin typeface="Arial" charset="0"/>
              </a:rPr>
              <a:t>l’ANOR</a:t>
            </a:r>
            <a:r>
              <a:rPr lang="en-GB" altLang="fr-FR" sz="1200" b="1" dirty="0" smtClean="0">
                <a:solidFill>
                  <a:srgbClr val="000000"/>
                </a:solidFill>
                <a:latin typeface="Arial" charset="0"/>
              </a:rPr>
              <a:t>)</a:t>
            </a:r>
            <a:endParaRPr lang="en-GB" altLang="fr-FR" sz="1200" b="1" dirty="0">
              <a:solidFill>
                <a:srgbClr val="000000"/>
              </a:solidFill>
              <a:latin typeface="Arial" charset="0"/>
            </a:endParaRPr>
          </a:p>
        </p:txBody>
      </p:sp>
      <p:cxnSp>
        <p:nvCxnSpPr>
          <p:cNvPr id="223" name="AutoShape 45"/>
          <p:cNvCxnSpPr>
            <a:cxnSpLocks noChangeShapeType="1"/>
            <a:stCxn id="217" idx="2"/>
            <a:endCxn id="218" idx="0"/>
          </p:cNvCxnSpPr>
          <p:nvPr/>
        </p:nvCxnSpPr>
        <p:spPr bwMode="auto">
          <a:xfrm flipH="1">
            <a:off x="3271917" y="2331740"/>
            <a:ext cx="9305" cy="264418"/>
          </a:xfrm>
          <a:prstGeom prst="straightConnector1">
            <a:avLst/>
          </a:prstGeom>
          <a:noFill/>
          <a:ln w="28575">
            <a:solidFill>
              <a:srgbClr val="FF3300"/>
            </a:solidFill>
            <a:round/>
            <a:headEnd/>
            <a:tailEnd type="triangle" w="med" len="med"/>
          </a:ln>
        </p:spPr>
      </p:cxnSp>
      <p:cxnSp>
        <p:nvCxnSpPr>
          <p:cNvPr id="224" name="AutoShape 46"/>
          <p:cNvCxnSpPr>
            <a:cxnSpLocks noChangeShapeType="1"/>
            <a:stCxn id="218" idx="2"/>
            <a:endCxn id="219" idx="0"/>
          </p:cNvCxnSpPr>
          <p:nvPr/>
        </p:nvCxnSpPr>
        <p:spPr bwMode="auto">
          <a:xfrm>
            <a:off x="3271917" y="3156782"/>
            <a:ext cx="0" cy="239476"/>
          </a:xfrm>
          <a:prstGeom prst="straightConnector1">
            <a:avLst/>
          </a:prstGeom>
          <a:noFill/>
          <a:ln w="28575">
            <a:solidFill>
              <a:srgbClr val="FF3300"/>
            </a:solidFill>
            <a:round/>
            <a:headEnd/>
            <a:tailEnd type="triangle" w="med" len="med"/>
          </a:ln>
        </p:spPr>
      </p:cxnSp>
      <p:cxnSp>
        <p:nvCxnSpPr>
          <p:cNvPr id="225" name="AutoShape 47"/>
          <p:cNvCxnSpPr>
            <a:cxnSpLocks noChangeShapeType="1"/>
            <a:stCxn id="220" idx="2"/>
            <a:endCxn id="221" idx="0"/>
          </p:cNvCxnSpPr>
          <p:nvPr/>
        </p:nvCxnSpPr>
        <p:spPr bwMode="auto">
          <a:xfrm flipH="1">
            <a:off x="3267155" y="4691658"/>
            <a:ext cx="7553" cy="238125"/>
          </a:xfrm>
          <a:prstGeom prst="straightConnector1">
            <a:avLst/>
          </a:prstGeom>
          <a:noFill/>
          <a:ln w="28575">
            <a:solidFill>
              <a:srgbClr val="FF3300"/>
            </a:solidFill>
            <a:round/>
            <a:headEnd/>
            <a:tailEnd type="triangle" w="med" len="med"/>
          </a:ln>
        </p:spPr>
      </p:cxnSp>
      <p:cxnSp>
        <p:nvCxnSpPr>
          <p:cNvPr id="226" name="AutoShape 48"/>
          <p:cNvCxnSpPr>
            <a:cxnSpLocks noChangeShapeType="1"/>
            <a:stCxn id="219" idx="2"/>
            <a:endCxn id="220" idx="0"/>
          </p:cNvCxnSpPr>
          <p:nvPr/>
        </p:nvCxnSpPr>
        <p:spPr bwMode="auto">
          <a:xfrm>
            <a:off x="3271917" y="3872508"/>
            <a:ext cx="2791" cy="352425"/>
          </a:xfrm>
          <a:prstGeom prst="straightConnector1">
            <a:avLst/>
          </a:prstGeom>
          <a:noFill/>
          <a:ln w="28575">
            <a:solidFill>
              <a:srgbClr val="FF3300"/>
            </a:solidFill>
            <a:round/>
            <a:headEnd/>
            <a:tailEnd type="triangle" w="med" len="med"/>
          </a:ln>
        </p:spPr>
      </p:cxnSp>
      <p:cxnSp>
        <p:nvCxnSpPr>
          <p:cNvPr id="227" name="AutoShape 49"/>
          <p:cNvCxnSpPr>
            <a:cxnSpLocks noChangeShapeType="1"/>
            <a:stCxn id="221" idx="2"/>
            <a:endCxn id="222" idx="0"/>
          </p:cNvCxnSpPr>
          <p:nvPr/>
        </p:nvCxnSpPr>
        <p:spPr bwMode="auto">
          <a:xfrm>
            <a:off x="3267155" y="5339358"/>
            <a:ext cx="2790" cy="361950"/>
          </a:xfrm>
          <a:prstGeom prst="straightConnector1">
            <a:avLst/>
          </a:prstGeom>
          <a:noFill/>
          <a:ln w="28575">
            <a:solidFill>
              <a:srgbClr val="FF3300"/>
            </a:solidFill>
            <a:round/>
            <a:headEnd/>
            <a:tailEnd type="triangle" w="med" len="med"/>
          </a:ln>
        </p:spPr>
      </p:cxnSp>
      <p:cxnSp>
        <p:nvCxnSpPr>
          <p:cNvPr id="228" name="AutoShape 55"/>
          <p:cNvCxnSpPr>
            <a:cxnSpLocks noChangeShapeType="1"/>
            <a:stCxn id="222" idx="2"/>
            <a:endCxn id="229" idx="0"/>
          </p:cNvCxnSpPr>
          <p:nvPr/>
        </p:nvCxnSpPr>
        <p:spPr bwMode="auto">
          <a:xfrm rot="5400000" flipH="1" flipV="1">
            <a:off x="3065115" y="2210437"/>
            <a:ext cx="4162425" cy="3752767"/>
          </a:xfrm>
          <a:prstGeom prst="bentConnector5">
            <a:avLst>
              <a:gd name="adj1" fmla="val -5492"/>
              <a:gd name="adj2" fmla="val 49830"/>
              <a:gd name="adj3" fmla="val 105492"/>
            </a:avLst>
          </a:prstGeom>
          <a:noFill/>
          <a:ln w="28575">
            <a:solidFill>
              <a:srgbClr val="FF3300"/>
            </a:solidFill>
            <a:miter lim="800000"/>
            <a:headEnd/>
            <a:tailEnd type="triangle" w="med" len="med"/>
          </a:ln>
        </p:spPr>
      </p:cxnSp>
      <p:sp>
        <p:nvSpPr>
          <p:cNvPr id="229" name="AutoShape 56"/>
          <p:cNvSpPr>
            <a:spLocks noChangeArrowheads="1"/>
          </p:cNvSpPr>
          <p:nvPr/>
        </p:nvSpPr>
        <p:spPr bwMode="auto">
          <a:xfrm>
            <a:off x="5488799" y="2005608"/>
            <a:ext cx="3067825" cy="342900"/>
          </a:xfrm>
          <a:prstGeom prst="roundRect">
            <a:avLst>
              <a:gd name="adj" fmla="val 24829"/>
            </a:avLst>
          </a:prstGeom>
          <a:solidFill>
            <a:schemeClr val="tx1">
              <a:lumMod val="50000"/>
              <a:lumOff val="50000"/>
            </a:schemeClr>
          </a:solidFill>
          <a:ln w="9525">
            <a:solidFill>
              <a:schemeClr val="tx1"/>
            </a:solidFill>
            <a:round/>
            <a:headEnd/>
            <a:tailEnd/>
          </a:ln>
        </p:spPr>
        <p:txBody>
          <a:bodyPr wrap="none" anchor="ctr"/>
          <a:lstStyle/>
          <a:p>
            <a:pPr algn="ctr" eaLnBrk="0" hangingPunct="0">
              <a:defRPr/>
            </a:pPr>
            <a:r>
              <a:rPr lang="en-GB" altLang="fr-FR" sz="1200" b="1" dirty="0" smtClean="0">
                <a:solidFill>
                  <a:schemeClr val="bg1"/>
                </a:solidFill>
                <a:latin typeface="Arial" charset="0"/>
              </a:rPr>
              <a:t>DOUANES</a:t>
            </a:r>
          </a:p>
          <a:p>
            <a:pPr algn="ctr" eaLnBrk="0" hangingPunct="0">
              <a:defRPr/>
            </a:pPr>
            <a:r>
              <a:rPr lang="en-GB" altLang="fr-FR" sz="1200" b="1" dirty="0" smtClean="0">
                <a:solidFill>
                  <a:schemeClr val="bg1"/>
                </a:solidFill>
                <a:latin typeface="Arial" charset="0"/>
              </a:rPr>
              <a:t>Verifications DI, BL, AVI, etc</a:t>
            </a:r>
            <a:endParaRPr lang="en-GB" altLang="fr-FR" sz="1200" b="1" dirty="0">
              <a:solidFill>
                <a:schemeClr val="bg1"/>
              </a:solidFill>
              <a:latin typeface="Arial" charset="0"/>
            </a:endParaRPr>
          </a:p>
        </p:txBody>
      </p:sp>
      <p:cxnSp>
        <p:nvCxnSpPr>
          <p:cNvPr id="230" name="AutoShape 57"/>
          <p:cNvCxnSpPr>
            <a:cxnSpLocks noChangeShapeType="1"/>
            <a:stCxn id="233" idx="2"/>
            <a:endCxn id="234" idx="0"/>
          </p:cNvCxnSpPr>
          <p:nvPr/>
        </p:nvCxnSpPr>
        <p:spPr bwMode="auto">
          <a:xfrm>
            <a:off x="7024767" y="3634383"/>
            <a:ext cx="0" cy="200025"/>
          </a:xfrm>
          <a:prstGeom prst="straightConnector1">
            <a:avLst/>
          </a:prstGeom>
          <a:noFill/>
          <a:ln w="28575">
            <a:solidFill>
              <a:srgbClr val="FF3300"/>
            </a:solidFill>
            <a:round/>
            <a:headEnd/>
            <a:tailEnd type="triangle" w="med" len="med"/>
          </a:ln>
        </p:spPr>
      </p:cxnSp>
      <p:cxnSp>
        <p:nvCxnSpPr>
          <p:cNvPr id="231" name="AutoShape 58"/>
          <p:cNvCxnSpPr>
            <a:cxnSpLocks noChangeShapeType="1"/>
            <a:stCxn id="213" idx="2"/>
            <a:endCxn id="233" idx="0"/>
          </p:cNvCxnSpPr>
          <p:nvPr/>
        </p:nvCxnSpPr>
        <p:spPr bwMode="auto">
          <a:xfrm flipH="1">
            <a:off x="7024767" y="2907308"/>
            <a:ext cx="11441" cy="250825"/>
          </a:xfrm>
          <a:prstGeom prst="straightConnector1">
            <a:avLst/>
          </a:prstGeom>
          <a:noFill/>
          <a:ln w="28575">
            <a:solidFill>
              <a:srgbClr val="FF3300"/>
            </a:solidFill>
            <a:round/>
            <a:headEnd/>
            <a:tailEnd type="triangle" w="med" len="med"/>
          </a:ln>
        </p:spPr>
      </p:cxnSp>
      <p:cxnSp>
        <p:nvCxnSpPr>
          <p:cNvPr id="232" name="AutoShape 59"/>
          <p:cNvCxnSpPr>
            <a:cxnSpLocks noChangeShapeType="1"/>
            <a:stCxn id="229" idx="2"/>
            <a:endCxn id="213" idx="0"/>
          </p:cNvCxnSpPr>
          <p:nvPr/>
        </p:nvCxnSpPr>
        <p:spPr bwMode="auto">
          <a:xfrm>
            <a:off x="7022712" y="2348508"/>
            <a:ext cx="13496" cy="211137"/>
          </a:xfrm>
          <a:prstGeom prst="straightConnector1">
            <a:avLst/>
          </a:prstGeom>
          <a:noFill/>
          <a:ln w="28575">
            <a:solidFill>
              <a:srgbClr val="FF3300"/>
            </a:solidFill>
            <a:round/>
            <a:headEnd/>
            <a:tailEnd type="triangle" w="med" len="med"/>
          </a:ln>
        </p:spPr>
      </p:cxnSp>
      <p:sp>
        <p:nvSpPr>
          <p:cNvPr id="233" name="AutoShape 60"/>
          <p:cNvSpPr>
            <a:spLocks noChangeArrowheads="1"/>
          </p:cNvSpPr>
          <p:nvPr/>
        </p:nvSpPr>
        <p:spPr bwMode="auto">
          <a:xfrm>
            <a:off x="5457985" y="3158133"/>
            <a:ext cx="3133564" cy="476250"/>
          </a:xfrm>
          <a:prstGeom prst="roundRect">
            <a:avLst>
              <a:gd name="adj" fmla="val 24829"/>
            </a:avLst>
          </a:prstGeom>
          <a:solidFill>
            <a:srgbClr val="FF0000"/>
          </a:solidFill>
          <a:ln w="9525">
            <a:solidFill>
              <a:schemeClr val="tx1"/>
            </a:solidFill>
            <a:round/>
            <a:headEnd/>
            <a:tailEnd/>
          </a:ln>
        </p:spPr>
        <p:txBody>
          <a:bodyPr wrap="none" anchor="ctr"/>
          <a:lstStyle/>
          <a:p>
            <a:pPr algn="ctr" eaLnBrk="0" hangingPunct="0"/>
            <a:r>
              <a:rPr lang="en-GB" altLang="fr-FR" sz="1200" b="1" dirty="0">
                <a:solidFill>
                  <a:srgbClr val="000000"/>
                </a:solidFill>
                <a:latin typeface="Arial" charset="0"/>
              </a:rPr>
              <a:t>Inspection </a:t>
            </a:r>
            <a:r>
              <a:rPr lang="en-GB" altLang="fr-FR" sz="1200" b="1" dirty="0" err="1">
                <a:solidFill>
                  <a:srgbClr val="000000"/>
                </a:solidFill>
                <a:latin typeface="Arial" charset="0"/>
              </a:rPr>
              <a:t>systématique</a:t>
            </a:r>
            <a:r>
              <a:rPr lang="en-GB" altLang="fr-FR" sz="1200" b="1" dirty="0">
                <a:solidFill>
                  <a:srgbClr val="000000"/>
                </a:solidFill>
                <a:latin typeface="Arial" charset="0"/>
              </a:rPr>
              <a:t> </a:t>
            </a:r>
            <a:r>
              <a:rPr lang="en-GB" altLang="fr-FR" sz="1200" b="1" dirty="0" smtClean="0">
                <a:solidFill>
                  <a:srgbClr val="000000"/>
                </a:solidFill>
                <a:latin typeface="Arial" charset="0"/>
              </a:rPr>
              <a:t>et </a:t>
            </a:r>
            <a:endParaRPr lang="en-GB" altLang="fr-FR" sz="1200" b="1" dirty="0">
              <a:solidFill>
                <a:srgbClr val="000000"/>
              </a:solidFill>
              <a:latin typeface="Arial" charset="0"/>
            </a:endParaRPr>
          </a:p>
          <a:p>
            <a:pPr algn="ctr" eaLnBrk="0" hangingPunct="0"/>
            <a:r>
              <a:rPr lang="en-GB" altLang="fr-FR" sz="1200" b="1" dirty="0" err="1">
                <a:solidFill>
                  <a:srgbClr val="000000"/>
                </a:solidFill>
                <a:latin typeface="Arial" charset="0"/>
              </a:rPr>
              <a:t>autres</a:t>
            </a:r>
            <a:r>
              <a:rPr lang="en-GB" altLang="fr-FR" sz="1200" b="1" dirty="0">
                <a:solidFill>
                  <a:srgbClr val="000000"/>
                </a:solidFill>
                <a:latin typeface="Arial" charset="0"/>
              </a:rPr>
              <a:t> interventions</a:t>
            </a:r>
          </a:p>
        </p:txBody>
      </p:sp>
      <p:sp>
        <p:nvSpPr>
          <p:cNvPr id="234" name="AutoShape 61"/>
          <p:cNvSpPr>
            <a:spLocks noChangeArrowheads="1"/>
          </p:cNvSpPr>
          <p:nvPr/>
        </p:nvSpPr>
        <p:spPr bwMode="auto">
          <a:xfrm>
            <a:off x="5457985" y="3834408"/>
            <a:ext cx="3133564" cy="466725"/>
          </a:xfrm>
          <a:prstGeom prst="roundRect">
            <a:avLst>
              <a:gd name="adj" fmla="val 24829"/>
            </a:avLst>
          </a:prstGeom>
          <a:solidFill>
            <a:srgbClr val="FF0000"/>
          </a:solidFill>
          <a:ln w="9525">
            <a:solidFill>
              <a:schemeClr val="tx1"/>
            </a:solidFill>
            <a:round/>
            <a:headEnd/>
            <a:tailEnd/>
          </a:ln>
        </p:spPr>
        <p:txBody>
          <a:bodyPr wrap="none" anchor="ctr"/>
          <a:lstStyle/>
          <a:p>
            <a:pPr algn="ctr" eaLnBrk="0" hangingPunct="0"/>
            <a:r>
              <a:rPr lang="en-GB" altLang="fr-FR" sz="1200" b="1">
                <a:solidFill>
                  <a:srgbClr val="000000"/>
                </a:solidFill>
                <a:latin typeface="Arial" charset="0"/>
              </a:rPr>
              <a:t>Examen et décision de certification</a:t>
            </a:r>
          </a:p>
        </p:txBody>
      </p:sp>
      <p:sp>
        <p:nvSpPr>
          <p:cNvPr id="235" name="AutoShape 62"/>
          <p:cNvSpPr>
            <a:spLocks noChangeArrowheads="1"/>
          </p:cNvSpPr>
          <p:nvPr/>
        </p:nvSpPr>
        <p:spPr bwMode="auto">
          <a:xfrm>
            <a:off x="5511190" y="4539258"/>
            <a:ext cx="3042259" cy="466725"/>
          </a:xfrm>
          <a:prstGeom prst="foldedCorner">
            <a:avLst>
              <a:gd name="adj" fmla="val 28394"/>
            </a:avLst>
          </a:prstGeom>
          <a:solidFill>
            <a:schemeClr val="bg1">
              <a:lumMod val="65000"/>
            </a:schemeClr>
          </a:solidFill>
          <a:ln w="9525">
            <a:solidFill>
              <a:schemeClr val="tx1"/>
            </a:solidFill>
            <a:round/>
            <a:headEnd/>
            <a:tailEnd/>
          </a:ln>
        </p:spPr>
        <p:txBody>
          <a:bodyPr wrap="none" anchor="ctr"/>
          <a:lstStyle/>
          <a:p>
            <a:pPr algn="ctr" eaLnBrk="0" hangingPunct="0">
              <a:defRPr/>
            </a:pPr>
            <a:r>
              <a:rPr lang="en-GB" altLang="fr-FR" sz="1200" b="1" dirty="0">
                <a:solidFill>
                  <a:srgbClr val="000000"/>
                </a:solidFill>
                <a:latin typeface="Arial" charset="0"/>
              </a:rPr>
              <a:t>  </a:t>
            </a:r>
            <a:r>
              <a:rPr lang="en-GB" altLang="fr-FR" sz="1200" b="1" dirty="0" err="1" smtClean="0">
                <a:solidFill>
                  <a:srgbClr val="000000"/>
                </a:solidFill>
                <a:latin typeface="Arial" charset="0"/>
              </a:rPr>
              <a:t>Certificat</a:t>
            </a:r>
            <a:r>
              <a:rPr lang="en-GB" altLang="fr-FR" sz="1200" b="1" dirty="0" smtClean="0">
                <a:solidFill>
                  <a:srgbClr val="000000"/>
                </a:solidFill>
                <a:latin typeface="Arial" charset="0"/>
              </a:rPr>
              <a:t> </a:t>
            </a:r>
            <a:r>
              <a:rPr lang="en-GB" altLang="fr-FR" sz="1200" b="1" dirty="0">
                <a:solidFill>
                  <a:srgbClr val="000000"/>
                </a:solidFill>
                <a:latin typeface="Arial" charset="0"/>
              </a:rPr>
              <a:t>de </a:t>
            </a:r>
            <a:r>
              <a:rPr lang="en-GB" altLang="fr-FR" sz="1200" b="1" dirty="0" err="1">
                <a:solidFill>
                  <a:srgbClr val="000000"/>
                </a:solidFill>
                <a:latin typeface="Arial" charset="0"/>
              </a:rPr>
              <a:t>conformité</a:t>
            </a:r>
            <a:r>
              <a:rPr lang="en-GB" altLang="fr-FR" sz="1200" b="1" dirty="0">
                <a:solidFill>
                  <a:srgbClr val="000000"/>
                </a:solidFill>
                <a:latin typeface="Arial" charset="0"/>
              </a:rPr>
              <a:t> (</a:t>
            </a:r>
            <a:r>
              <a:rPr lang="en-GB" altLang="fr-FR" sz="1200" b="1" dirty="0" err="1">
                <a:solidFill>
                  <a:srgbClr val="000000"/>
                </a:solidFill>
                <a:latin typeface="Arial" charset="0"/>
              </a:rPr>
              <a:t>CoC</a:t>
            </a:r>
            <a:r>
              <a:rPr lang="en-GB" altLang="fr-FR" sz="1200" b="1" dirty="0" smtClean="0">
                <a:solidFill>
                  <a:srgbClr val="000000"/>
                </a:solidFill>
                <a:latin typeface="Arial" charset="0"/>
              </a:rPr>
              <a:t>)</a:t>
            </a:r>
          </a:p>
          <a:p>
            <a:pPr algn="ctr" eaLnBrk="0" hangingPunct="0">
              <a:defRPr/>
            </a:pPr>
            <a:r>
              <a:rPr lang="en-GB" altLang="fr-FR" sz="1200" b="1" dirty="0" smtClean="0">
                <a:solidFill>
                  <a:srgbClr val="000000"/>
                </a:solidFill>
                <a:latin typeface="Arial" charset="0"/>
              </a:rPr>
              <a:t>Par </a:t>
            </a:r>
            <a:r>
              <a:rPr lang="en-GB" altLang="fr-FR" sz="1200" b="1" dirty="0" err="1" smtClean="0">
                <a:solidFill>
                  <a:srgbClr val="000000"/>
                </a:solidFill>
                <a:latin typeface="Arial" charset="0"/>
              </a:rPr>
              <a:t>l’ANOR</a:t>
            </a:r>
            <a:endParaRPr lang="en-GB" altLang="fr-FR" sz="1200" b="1" dirty="0">
              <a:solidFill>
                <a:srgbClr val="000000"/>
              </a:solidFill>
              <a:latin typeface="Arial" charset="0"/>
            </a:endParaRPr>
          </a:p>
        </p:txBody>
      </p:sp>
      <p:cxnSp>
        <p:nvCxnSpPr>
          <p:cNvPr id="236" name="AutoShape 63"/>
          <p:cNvCxnSpPr>
            <a:cxnSpLocks noChangeShapeType="1"/>
            <a:stCxn id="234" idx="2"/>
            <a:endCxn id="235" idx="0"/>
          </p:cNvCxnSpPr>
          <p:nvPr/>
        </p:nvCxnSpPr>
        <p:spPr bwMode="auto">
          <a:xfrm>
            <a:off x="7024767" y="4301133"/>
            <a:ext cx="7553" cy="238125"/>
          </a:xfrm>
          <a:prstGeom prst="straightConnector1">
            <a:avLst/>
          </a:prstGeom>
          <a:noFill/>
          <a:ln w="28575">
            <a:solidFill>
              <a:srgbClr val="FF3300"/>
            </a:solidFill>
            <a:round/>
            <a:headEnd/>
            <a:tailEnd type="triangle" w="med" len="med"/>
          </a:ln>
        </p:spPr>
      </p:cxnSp>
      <p:sp>
        <p:nvSpPr>
          <p:cNvPr id="237" name="AutoShape 64"/>
          <p:cNvSpPr>
            <a:spLocks noChangeArrowheads="1"/>
          </p:cNvSpPr>
          <p:nvPr/>
        </p:nvSpPr>
        <p:spPr bwMode="auto">
          <a:xfrm>
            <a:off x="5472273" y="5253633"/>
            <a:ext cx="3133564" cy="438150"/>
          </a:xfrm>
          <a:prstGeom prst="roundRect">
            <a:avLst>
              <a:gd name="adj" fmla="val 24829"/>
            </a:avLst>
          </a:prstGeom>
          <a:solidFill>
            <a:srgbClr val="FFA600"/>
          </a:solidFill>
          <a:ln w="9525">
            <a:solidFill>
              <a:schemeClr val="tx1"/>
            </a:solidFill>
            <a:round/>
            <a:headEnd/>
            <a:tailEnd/>
          </a:ln>
        </p:spPr>
        <p:txBody>
          <a:bodyPr wrap="none" anchor="ctr"/>
          <a:lstStyle/>
          <a:p>
            <a:pPr algn="ctr" eaLnBrk="0" hangingPunct="0"/>
            <a:r>
              <a:rPr lang="en-GB" altLang="fr-FR" sz="1200" b="1" dirty="0" smtClean="0">
                <a:solidFill>
                  <a:srgbClr val="000000"/>
                </a:solidFill>
                <a:latin typeface="Arial" charset="0"/>
              </a:rPr>
              <a:t>Verifications finales </a:t>
            </a:r>
            <a:r>
              <a:rPr lang="en-GB" altLang="fr-FR" sz="1200" b="1" dirty="0">
                <a:solidFill>
                  <a:srgbClr val="000000"/>
                </a:solidFill>
                <a:latin typeface="Arial" charset="0"/>
              </a:rPr>
              <a:t>par les </a:t>
            </a:r>
            <a:r>
              <a:rPr lang="en-GB" altLang="fr-FR" sz="1200" b="1" dirty="0" err="1" smtClean="0">
                <a:solidFill>
                  <a:srgbClr val="000000"/>
                </a:solidFill>
                <a:latin typeface="Arial" charset="0"/>
              </a:rPr>
              <a:t>Douanes</a:t>
            </a:r>
            <a:r>
              <a:rPr lang="en-GB" altLang="fr-FR" sz="1200" b="1" dirty="0" smtClean="0">
                <a:solidFill>
                  <a:srgbClr val="000000"/>
                </a:solidFill>
                <a:latin typeface="Arial" charset="0"/>
              </a:rPr>
              <a:t> </a:t>
            </a:r>
          </a:p>
          <a:p>
            <a:pPr algn="ctr" eaLnBrk="0" hangingPunct="0"/>
            <a:r>
              <a:rPr lang="en-GB" altLang="fr-FR" sz="1200" b="1" dirty="0" smtClean="0">
                <a:solidFill>
                  <a:srgbClr val="000000"/>
                </a:solidFill>
                <a:latin typeface="Arial" charset="0"/>
              </a:rPr>
              <a:t>(DI, BL, </a:t>
            </a:r>
            <a:r>
              <a:rPr lang="en-GB" altLang="fr-FR" sz="1200" b="1" dirty="0" err="1" smtClean="0">
                <a:solidFill>
                  <a:srgbClr val="000000"/>
                </a:solidFill>
                <a:latin typeface="Arial" charset="0"/>
              </a:rPr>
              <a:t>CoC</a:t>
            </a:r>
            <a:r>
              <a:rPr lang="en-GB" altLang="fr-FR" sz="1200" b="1" dirty="0" smtClean="0">
                <a:solidFill>
                  <a:srgbClr val="000000"/>
                </a:solidFill>
                <a:latin typeface="Arial" charset="0"/>
              </a:rPr>
              <a:t>, AVI...)</a:t>
            </a:r>
            <a:endParaRPr lang="en-GB" altLang="fr-FR" sz="1200" b="1" dirty="0">
              <a:solidFill>
                <a:srgbClr val="000000"/>
              </a:solidFill>
              <a:latin typeface="Arial" charset="0"/>
            </a:endParaRPr>
          </a:p>
        </p:txBody>
      </p:sp>
      <p:cxnSp>
        <p:nvCxnSpPr>
          <p:cNvPr id="238" name="AutoShape 65"/>
          <p:cNvCxnSpPr>
            <a:cxnSpLocks noChangeShapeType="1"/>
            <a:stCxn id="237" idx="2"/>
            <a:endCxn id="240" idx="0"/>
          </p:cNvCxnSpPr>
          <p:nvPr/>
        </p:nvCxnSpPr>
        <p:spPr bwMode="auto">
          <a:xfrm flipH="1">
            <a:off x="6160624" y="5691783"/>
            <a:ext cx="878431" cy="329505"/>
          </a:xfrm>
          <a:prstGeom prst="straightConnector1">
            <a:avLst/>
          </a:prstGeom>
          <a:noFill/>
          <a:ln w="28575">
            <a:solidFill>
              <a:srgbClr val="FF3300"/>
            </a:solidFill>
            <a:round/>
            <a:headEnd/>
            <a:tailEnd type="triangle" w="med" len="med"/>
          </a:ln>
        </p:spPr>
      </p:cxnSp>
      <p:cxnSp>
        <p:nvCxnSpPr>
          <p:cNvPr id="239" name="AutoShape 66"/>
          <p:cNvCxnSpPr>
            <a:cxnSpLocks noChangeShapeType="1"/>
            <a:stCxn id="235" idx="2"/>
            <a:endCxn id="237" idx="0"/>
          </p:cNvCxnSpPr>
          <p:nvPr/>
        </p:nvCxnSpPr>
        <p:spPr bwMode="auto">
          <a:xfrm>
            <a:off x="7032320" y="5005983"/>
            <a:ext cx="6735" cy="247650"/>
          </a:xfrm>
          <a:prstGeom prst="straightConnector1">
            <a:avLst/>
          </a:prstGeom>
          <a:noFill/>
          <a:ln w="28575">
            <a:solidFill>
              <a:srgbClr val="FF3300"/>
            </a:solidFill>
            <a:round/>
            <a:headEnd/>
            <a:tailEnd type="triangle" w="med" len="med"/>
          </a:ln>
        </p:spPr>
      </p:cxnSp>
      <p:sp>
        <p:nvSpPr>
          <p:cNvPr id="240" name="AutoShape 67"/>
          <p:cNvSpPr>
            <a:spLocks noChangeArrowheads="1"/>
          </p:cNvSpPr>
          <p:nvPr/>
        </p:nvSpPr>
        <p:spPr bwMode="auto">
          <a:xfrm>
            <a:off x="5292080" y="6021288"/>
            <a:ext cx="1737088" cy="581025"/>
          </a:xfrm>
          <a:prstGeom prst="roundRect">
            <a:avLst>
              <a:gd name="adj" fmla="val 24829"/>
            </a:avLst>
          </a:prstGeom>
          <a:solidFill>
            <a:srgbClr val="FFA600"/>
          </a:solidFill>
          <a:ln w="9525">
            <a:solidFill>
              <a:schemeClr val="tx1"/>
            </a:solidFill>
            <a:round/>
            <a:headEnd/>
            <a:tailEnd/>
          </a:ln>
        </p:spPr>
        <p:txBody>
          <a:bodyPr wrap="none" anchor="ctr"/>
          <a:lstStyle/>
          <a:p>
            <a:pPr algn="ctr" eaLnBrk="0" hangingPunct="0"/>
            <a:r>
              <a:rPr lang="en-GB" altLang="fr-FR" sz="1200" b="1" dirty="0" err="1">
                <a:solidFill>
                  <a:srgbClr val="000000"/>
                </a:solidFill>
                <a:latin typeface="Arial" charset="0"/>
              </a:rPr>
              <a:t>Marchandises</a:t>
            </a:r>
            <a:r>
              <a:rPr lang="en-GB" altLang="fr-FR" sz="1200" b="1" dirty="0">
                <a:solidFill>
                  <a:srgbClr val="000000"/>
                </a:solidFill>
                <a:latin typeface="Arial" charset="0"/>
              </a:rPr>
              <a:t> remises </a:t>
            </a:r>
          </a:p>
          <a:p>
            <a:pPr algn="ctr" eaLnBrk="0" hangingPunct="0"/>
            <a:r>
              <a:rPr lang="en-GB" altLang="fr-FR" sz="1200" b="1" dirty="0">
                <a:solidFill>
                  <a:srgbClr val="000000"/>
                </a:solidFill>
                <a:latin typeface="Arial" charset="0"/>
              </a:rPr>
              <a:t>À </a:t>
            </a:r>
            <a:r>
              <a:rPr lang="en-GB" altLang="fr-FR" sz="1200" b="1" dirty="0" err="1">
                <a:solidFill>
                  <a:srgbClr val="000000"/>
                </a:solidFill>
                <a:latin typeface="Arial" charset="0"/>
              </a:rPr>
              <a:t>l’importateur</a:t>
            </a:r>
            <a:r>
              <a:rPr lang="en-GB" altLang="fr-FR" sz="1200" b="1" dirty="0">
                <a:solidFill>
                  <a:srgbClr val="000000"/>
                </a:solidFill>
                <a:latin typeface="Arial" charset="0"/>
              </a:rPr>
              <a:t> </a:t>
            </a:r>
            <a:r>
              <a:rPr lang="en-GB" altLang="fr-FR" sz="1200" b="1" dirty="0" err="1">
                <a:solidFill>
                  <a:srgbClr val="000000"/>
                </a:solidFill>
                <a:latin typeface="Arial" charset="0"/>
              </a:rPr>
              <a:t>si</a:t>
            </a:r>
            <a:r>
              <a:rPr lang="en-GB" altLang="fr-FR" sz="1200" b="1" dirty="0">
                <a:solidFill>
                  <a:srgbClr val="000000"/>
                </a:solidFill>
                <a:latin typeface="Arial" charset="0"/>
              </a:rPr>
              <a:t> </a:t>
            </a:r>
          </a:p>
          <a:p>
            <a:pPr algn="ctr" eaLnBrk="0" hangingPunct="0"/>
            <a:r>
              <a:rPr lang="en-GB" altLang="fr-FR" sz="1200" b="1" dirty="0" err="1">
                <a:solidFill>
                  <a:srgbClr val="000000"/>
                </a:solidFill>
                <a:latin typeface="Arial" charset="0"/>
              </a:rPr>
              <a:t>Vérification</a:t>
            </a:r>
            <a:r>
              <a:rPr lang="en-GB" altLang="fr-FR" sz="1200" b="1" dirty="0">
                <a:solidFill>
                  <a:srgbClr val="000000"/>
                </a:solidFill>
                <a:latin typeface="Arial" charset="0"/>
              </a:rPr>
              <a:t> </a:t>
            </a:r>
            <a:r>
              <a:rPr lang="en-GB" altLang="fr-FR" sz="1200" b="1" dirty="0" err="1">
                <a:solidFill>
                  <a:srgbClr val="000000"/>
                </a:solidFill>
                <a:latin typeface="Arial" charset="0"/>
              </a:rPr>
              <a:t>approuvée</a:t>
            </a:r>
            <a:endParaRPr lang="en-GB" altLang="fr-FR" sz="1200" b="1" dirty="0">
              <a:solidFill>
                <a:srgbClr val="000000"/>
              </a:solidFill>
              <a:latin typeface="Arial" charset="0"/>
            </a:endParaRPr>
          </a:p>
        </p:txBody>
      </p:sp>
      <p:sp>
        <p:nvSpPr>
          <p:cNvPr id="241" name="AutoShape 68"/>
          <p:cNvSpPr>
            <a:spLocks noChangeArrowheads="1"/>
          </p:cNvSpPr>
          <p:nvPr/>
        </p:nvSpPr>
        <p:spPr bwMode="auto">
          <a:xfrm>
            <a:off x="7164288" y="6021288"/>
            <a:ext cx="1679674" cy="581025"/>
          </a:xfrm>
          <a:prstGeom prst="roundRect">
            <a:avLst>
              <a:gd name="adj" fmla="val 24829"/>
            </a:avLst>
          </a:prstGeom>
          <a:solidFill>
            <a:srgbClr val="FFA600"/>
          </a:solidFill>
          <a:ln w="9525">
            <a:solidFill>
              <a:schemeClr val="tx1"/>
            </a:solidFill>
            <a:round/>
            <a:headEnd/>
            <a:tailEnd/>
          </a:ln>
        </p:spPr>
        <p:txBody>
          <a:bodyPr wrap="none" anchor="ctr"/>
          <a:lstStyle/>
          <a:p>
            <a:pPr algn="ctr" eaLnBrk="0" hangingPunct="0"/>
            <a:r>
              <a:rPr lang="en-GB" altLang="fr-FR" sz="1200" b="1" dirty="0" err="1">
                <a:solidFill>
                  <a:srgbClr val="000000"/>
                </a:solidFill>
                <a:latin typeface="Arial" charset="0"/>
              </a:rPr>
              <a:t>Marchandises</a:t>
            </a:r>
            <a:r>
              <a:rPr lang="en-GB" altLang="fr-FR" sz="1200" b="1" dirty="0">
                <a:solidFill>
                  <a:srgbClr val="000000"/>
                </a:solidFill>
                <a:latin typeface="Arial" charset="0"/>
              </a:rPr>
              <a:t> </a:t>
            </a:r>
          </a:p>
          <a:p>
            <a:pPr algn="ctr" eaLnBrk="0" hangingPunct="0"/>
            <a:r>
              <a:rPr lang="en-GB" altLang="fr-FR" sz="1200" b="1" dirty="0" err="1">
                <a:solidFill>
                  <a:srgbClr val="000000"/>
                </a:solidFill>
                <a:latin typeface="Arial" charset="0"/>
              </a:rPr>
              <a:t>interdites</a:t>
            </a:r>
            <a:r>
              <a:rPr lang="en-GB" altLang="fr-FR" sz="1200" b="1" dirty="0">
                <a:solidFill>
                  <a:srgbClr val="000000"/>
                </a:solidFill>
                <a:latin typeface="Arial" charset="0"/>
              </a:rPr>
              <a:t> </a:t>
            </a:r>
            <a:r>
              <a:rPr lang="en-GB" altLang="fr-FR" sz="1200" b="1" dirty="0" err="1">
                <a:solidFill>
                  <a:srgbClr val="000000"/>
                </a:solidFill>
                <a:latin typeface="Arial" charset="0"/>
              </a:rPr>
              <a:t>d'entrée</a:t>
            </a:r>
            <a:r>
              <a:rPr lang="en-GB" altLang="fr-FR" sz="1200" b="1" dirty="0">
                <a:solidFill>
                  <a:srgbClr val="000000"/>
                </a:solidFill>
                <a:latin typeface="Arial" charset="0"/>
              </a:rPr>
              <a:t> </a:t>
            </a:r>
          </a:p>
          <a:p>
            <a:pPr algn="ctr" eaLnBrk="0" hangingPunct="0"/>
            <a:r>
              <a:rPr lang="en-GB" altLang="fr-FR" sz="1200" b="1" dirty="0">
                <a:solidFill>
                  <a:srgbClr val="000000"/>
                </a:solidFill>
                <a:latin typeface="Arial" charset="0"/>
              </a:rPr>
              <a:t>en </a:t>
            </a:r>
            <a:r>
              <a:rPr lang="en-GB" altLang="fr-FR" sz="1200" b="1" dirty="0" err="1">
                <a:solidFill>
                  <a:srgbClr val="000000"/>
                </a:solidFill>
                <a:latin typeface="Arial" charset="0"/>
              </a:rPr>
              <a:t>cas</a:t>
            </a:r>
            <a:r>
              <a:rPr lang="en-GB" altLang="fr-FR" sz="1200" b="1" dirty="0">
                <a:solidFill>
                  <a:srgbClr val="000000"/>
                </a:solidFill>
                <a:latin typeface="Arial" charset="0"/>
              </a:rPr>
              <a:t> </a:t>
            </a:r>
            <a:r>
              <a:rPr lang="en-GB" altLang="fr-FR" sz="1200" b="1" dirty="0" err="1">
                <a:solidFill>
                  <a:srgbClr val="000000"/>
                </a:solidFill>
                <a:latin typeface="Arial" charset="0"/>
              </a:rPr>
              <a:t>d'ÉCHEC</a:t>
            </a:r>
            <a:endParaRPr lang="en-GB" altLang="fr-FR" sz="1200" b="1" dirty="0">
              <a:solidFill>
                <a:srgbClr val="000000"/>
              </a:solidFill>
              <a:latin typeface="Arial" charset="0"/>
            </a:endParaRPr>
          </a:p>
        </p:txBody>
      </p:sp>
      <p:cxnSp>
        <p:nvCxnSpPr>
          <p:cNvPr id="242" name="AutoShape 69"/>
          <p:cNvCxnSpPr>
            <a:cxnSpLocks noChangeShapeType="1"/>
            <a:stCxn id="237" idx="2"/>
            <a:endCxn id="241" idx="0"/>
          </p:cNvCxnSpPr>
          <p:nvPr/>
        </p:nvCxnSpPr>
        <p:spPr bwMode="auto">
          <a:xfrm>
            <a:off x="7039055" y="5691783"/>
            <a:ext cx="965070" cy="329505"/>
          </a:xfrm>
          <a:prstGeom prst="straightConnector1">
            <a:avLst/>
          </a:prstGeom>
          <a:noFill/>
          <a:ln w="28575">
            <a:solidFill>
              <a:srgbClr val="FF3300"/>
            </a:solidFill>
            <a:round/>
            <a:headEnd/>
            <a:tailEnd type="triangle" w="med" len="med"/>
          </a:ln>
        </p:spPr>
      </p:cxnSp>
      <p:cxnSp>
        <p:nvCxnSpPr>
          <p:cNvPr id="243" name="AutoShape 70"/>
          <p:cNvCxnSpPr>
            <a:cxnSpLocks noChangeShapeType="1"/>
            <a:stCxn id="213" idx="3"/>
            <a:endCxn id="237" idx="3"/>
          </p:cNvCxnSpPr>
          <p:nvPr/>
        </p:nvCxnSpPr>
        <p:spPr bwMode="auto">
          <a:xfrm>
            <a:off x="8388424" y="2733477"/>
            <a:ext cx="217413" cy="2739231"/>
          </a:xfrm>
          <a:prstGeom prst="bentConnector3">
            <a:avLst>
              <a:gd name="adj1" fmla="val 205146"/>
            </a:avLst>
          </a:prstGeom>
          <a:noFill/>
          <a:ln w="28575">
            <a:solidFill>
              <a:srgbClr val="FF3300"/>
            </a:solidFill>
            <a:miter lim="800000"/>
            <a:headEnd/>
            <a:tailEnd type="triangle"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4"/>
                                        </p:tgtEl>
                                        <p:attrNameLst>
                                          <p:attrName>style.visibility</p:attrName>
                                        </p:attrNameLst>
                                      </p:cBhvr>
                                      <p:to>
                                        <p:strVal val="visible"/>
                                      </p:to>
                                    </p:set>
                                    <p:animEffect transition="in" filter="fade">
                                      <p:cBhvr>
                                        <p:cTn id="7" dur="2000"/>
                                        <p:tgtEl>
                                          <p:spTgt spid="2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7"/>
                                        </p:tgtEl>
                                        <p:attrNameLst>
                                          <p:attrName>style.visibility</p:attrName>
                                        </p:attrNameLst>
                                      </p:cBhvr>
                                      <p:to>
                                        <p:strVal val="visible"/>
                                      </p:to>
                                    </p:set>
                                    <p:animEffect transition="in" filter="fade">
                                      <p:cBhvr>
                                        <p:cTn id="12" dur="2000"/>
                                        <p:tgtEl>
                                          <p:spTgt spid="21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223"/>
                                        </p:tgtEl>
                                        <p:attrNameLst>
                                          <p:attrName>style.visibility</p:attrName>
                                        </p:attrNameLst>
                                      </p:cBhvr>
                                      <p:to>
                                        <p:strVal val="visible"/>
                                      </p:to>
                                    </p:set>
                                    <p:anim calcmode="lin" valueType="num">
                                      <p:cBhvr additive="base">
                                        <p:cTn id="17" dur="1000" fill="hold"/>
                                        <p:tgtEl>
                                          <p:spTgt spid="223"/>
                                        </p:tgtEl>
                                        <p:attrNameLst>
                                          <p:attrName>ppt_x</p:attrName>
                                        </p:attrNameLst>
                                      </p:cBhvr>
                                      <p:tavLst>
                                        <p:tav tm="0">
                                          <p:val>
                                            <p:strVal val="#ppt_x"/>
                                          </p:val>
                                        </p:tav>
                                        <p:tav tm="100000">
                                          <p:val>
                                            <p:strVal val="#ppt_x"/>
                                          </p:val>
                                        </p:tav>
                                      </p:tavLst>
                                    </p:anim>
                                    <p:anim calcmode="lin" valueType="num">
                                      <p:cBhvr additive="base">
                                        <p:cTn id="18" dur="1000" fill="hold"/>
                                        <p:tgtEl>
                                          <p:spTgt spid="223"/>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218"/>
                                        </p:tgtEl>
                                        <p:attrNameLst>
                                          <p:attrName>style.visibility</p:attrName>
                                        </p:attrNameLst>
                                      </p:cBhvr>
                                      <p:to>
                                        <p:strVal val="visible"/>
                                      </p:to>
                                    </p:set>
                                    <p:anim calcmode="lin" valueType="num">
                                      <p:cBhvr additive="base">
                                        <p:cTn id="21" dur="1000" fill="hold"/>
                                        <p:tgtEl>
                                          <p:spTgt spid="218"/>
                                        </p:tgtEl>
                                        <p:attrNameLst>
                                          <p:attrName>ppt_x</p:attrName>
                                        </p:attrNameLst>
                                      </p:cBhvr>
                                      <p:tavLst>
                                        <p:tav tm="0">
                                          <p:val>
                                            <p:strVal val="#ppt_x"/>
                                          </p:val>
                                        </p:tav>
                                        <p:tav tm="100000">
                                          <p:val>
                                            <p:strVal val="#ppt_x"/>
                                          </p:val>
                                        </p:tav>
                                      </p:tavLst>
                                    </p:anim>
                                    <p:anim calcmode="lin" valueType="num">
                                      <p:cBhvr additive="base">
                                        <p:cTn id="22" dur="1000" fill="hold"/>
                                        <p:tgtEl>
                                          <p:spTgt spid="218"/>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219"/>
                                        </p:tgtEl>
                                        <p:attrNameLst>
                                          <p:attrName>style.visibility</p:attrName>
                                        </p:attrNameLst>
                                      </p:cBhvr>
                                      <p:to>
                                        <p:strVal val="visible"/>
                                      </p:to>
                                    </p:set>
                                    <p:anim calcmode="lin" valueType="num">
                                      <p:cBhvr additive="base">
                                        <p:cTn id="27" dur="1000" fill="hold"/>
                                        <p:tgtEl>
                                          <p:spTgt spid="219"/>
                                        </p:tgtEl>
                                        <p:attrNameLst>
                                          <p:attrName>ppt_x</p:attrName>
                                        </p:attrNameLst>
                                      </p:cBhvr>
                                      <p:tavLst>
                                        <p:tav tm="0">
                                          <p:val>
                                            <p:strVal val="#ppt_x"/>
                                          </p:val>
                                        </p:tav>
                                        <p:tav tm="100000">
                                          <p:val>
                                            <p:strVal val="#ppt_x"/>
                                          </p:val>
                                        </p:tav>
                                      </p:tavLst>
                                    </p:anim>
                                    <p:anim calcmode="lin" valueType="num">
                                      <p:cBhvr additive="base">
                                        <p:cTn id="28" dur="1000" fill="hold"/>
                                        <p:tgtEl>
                                          <p:spTgt spid="219"/>
                                        </p:tgtEl>
                                        <p:attrNameLst>
                                          <p:attrName>ppt_y</p:attrName>
                                        </p:attrNameLst>
                                      </p:cBhvr>
                                      <p:tavLst>
                                        <p:tav tm="0">
                                          <p:val>
                                            <p:strVal val="0-#ppt_h/2"/>
                                          </p:val>
                                        </p:tav>
                                        <p:tav tm="100000">
                                          <p:val>
                                            <p:strVal val="#ppt_y"/>
                                          </p:val>
                                        </p:tav>
                                      </p:tavLst>
                                    </p:anim>
                                  </p:childTnLst>
                                </p:cTn>
                              </p:par>
                              <p:par>
                                <p:cTn id="29" presetID="2" presetClass="entr" presetSubtype="1" fill="hold" nodeType="withEffect">
                                  <p:stCondLst>
                                    <p:cond delay="0"/>
                                  </p:stCondLst>
                                  <p:childTnLst>
                                    <p:set>
                                      <p:cBhvr>
                                        <p:cTn id="30" dur="1" fill="hold">
                                          <p:stCondLst>
                                            <p:cond delay="0"/>
                                          </p:stCondLst>
                                        </p:cTn>
                                        <p:tgtEl>
                                          <p:spTgt spid="224"/>
                                        </p:tgtEl>
                                        <p:attrNameLst>
                                          <p:attrName>style.visibility</p:attrName>
                                        </p:attrNameLst>
                                      </p:cBhvr>
                                      <p:to>
                                        <p:strVal val="visible"/>
                                      </p:to>
                                    </p:set>
                                    <p:anim calcmode="lin" valueType="num">
                                      <p:cBhvr additive="base">
                                        <p:cTn id="31" dur="1000" fill="hold"/>
                                        <p:tgtEl>
                                          <p:spTgt spid="224"/>
                                        </p:tgtEl>
                                        <p:attrNameLst>
                                          <p:attrName>ppt_x</p:attrName>
                                        </p:attrNameLst>
                                      </p:cBhvr>
                                      <p:tavLst>
                                        <p:tav tm="0">
                                          <p:val>
                                            <p:strVal val="#ppt_x"/>
                                          </p:val>
                                        </p:tav>
                                        <p:tav tm="100000">
                                          <p:val>
                                            <p:strVal val="#ppt_x"/>
                                          </p:val>
                                        </p:tav>
                                      </p:tavLst>
                                    </p:anim>
                                    <p:anim calcmode="lin" valueType="num">
                                      <p:cBhvr additive="base">
                                        <p:cTn id="32" dur="1000" fill="hold"/>
                                        <p:tgtEl>
                                          <p:spTgt spid="224"/>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nodeType="clickEffect">
                                  <p:stCondLst>
                                    <p:cond delay="0"/>
                                  </p:stCondLst>
                                  <p:childTnLst>
                                    <p:set>
                                      <p:cBhvr>
                                        <p:cTn id="36" dur="1" fill="hold">
                                          <p:stCondLst>
                                            <p:cond delay="0"/>
                                          </p:stCondLst>
                                        </p:cTn>
                                        <p:tgtEl>
                                          <p:spTgt spid="226"/>
                                        </p:tgtEl>
                                        <p:attrNameLst>
                                          <p:attrName>style.visibility</p:attrName>
                                        </p:attrNameLst>
                                      </p:cBhvr>
                                      <p:to>
                                        <p:strVal val="visible"/>
                                      </p:to>
                                    </p:set>
                                    <p:anim calcmode="lin" valueType="num">
                                      <p:cBhvr additive="base">
                                        <p:cTn id="37" dur="1000" fill="hold"/>
                                        <p:tgtEl>
                                          <p:spTgt spid="226"/>
                                        </p:tgtEl>
                                        <p:attrNameLst>
                                          <p:attrName>ppt_x</p:attrName>
                                        </p:attrNameLst>
                                      </p:cBhvr>
                                      <p:tavLst>
                                        <p:tav tm="0">
                                          <p:val>
                                            <p:strVal val="#ppt_x"/>
                                          </p:val>
                                        </p:tav>
                                        <p:tav tm="100000">
                                          <p:val>
                                            <p:strVal val="#ppt_x"/>
                                          </p:val>
                                        </p:tav>
                                      </p:tavLst>
                                    </p:anim>
                                    <p:anim calcmode="lin" valueType="num">
                                      <p:cBhvr additive="base">
                                        <p:cTn id="38" dur="1000" fill="hold"/>
                                        <p:tgtEl>
                                          <p:spTgt spid="226"/>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0"/>
                                  </p:stCondLst>
                                  <p:childTnLst>
                                    <p:set>
                                      <p:cBhvr>
                                        <p:cTn id="40" dur="1" fill="hold">
                                          <p:stCondLst>
                                            <p:cond delay="0"/>
                                          </p:stCondLst>
                                        </p:cTn>
                                        <p:tgtEl>
                                          <p:spTgt spid="220"/>
                                        </p:tgtEl>
                                        <p:attrNameLst>
                                          <p:attrName>style.visibility</p:attrName>
                                        </p:attrNameLst>
                                      </p:cBhvr>
                                      <p:to>
                                        <p:strVal val="visible"/>
                                      </p:to>
                                    </p:set>
                                    <p:anim calcmode="lin" valueType="num">
                                      <p:cBhvr additive="base">
                                        <p:cTn id="41" dur="1000" fill="hold"/>
                                        <p:tgtEl>
                                          <p:spTgt spid="220"/>
                                        </p:tgtEl>
                                        <p:attrNameLst>
                                          <p:attrName>ppt_x</p:attrName>
                                        </p:attrNameLst>
                                      </p:cBhvr>
                                      <p:tavLst>
                                        <p:tav tm="0">
                                          <p:val>
                                            <p:strVal val="#ppt_x"/>
                                          </p:val>
                                        </p:tav>
                                        <p:tav tm="100000">
                                          <p:val>
                                            <p:strVal val="#ppt_x"/>
                                          </p:val>
                                        </p:tav>
                                      </p:tavLst>
                                    </p:anim>
                                    <p:anim calcmode="lin" valueType="num">
                                      <p:cBhvr additive="base">
                                        <p:cTn id="42" dur="1000" fill="hold"/>
                                        <p:tgtEl>
                                          <p:spTgt spid="220"/>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 fill="hold" nodeType="clickEffect">
                                  <p:stCondLst>
                                    <p:cond delay="0"/>
                                  </p:stCondLst>
                                  <p:childTnLst>
                                    <p:set>
                                      <p:cBhvr>
                                        <p:cTn id="46" dur="1" fill="hold">
                                          <p:stCondLst>
                                            <p:cond delay="0"/>
                                          </p:stCondLst>
                                        </p:cTn>
                                        <p:tgtEl>
                                          <p:spTgt spid="225"/>
                                        </p:tgtEl>
                                        <p:attrNameLst>
                                          <p:attrName>style.visibility</p:attrName>
                                        </p:attrNameLst>
                                      </p:cBhvr>
                                      <p:to>
                                        <p:strVal val="visible"/>
                                      </p:to>
                                    </p:set>
                                    <p:anim calcmode="lin" valueType="num">
                                      <p:cBhvr additive="base">
                                        <p:cTn id="47" dur="1000" fill="hold"/>
                                        <p:tgtEl>
                                          <p:spTgt spid="225"/>
                                        </p:tgtEl>
                                        <p:attrNameLst>
                                          <p:attrName>ppt_x</p:attrName>
                                        </p:attrNameLst>
                                      </p:cBhvr>
                                      <p:tavLst>
                                        <p:tav tm="0">
                                          <p:val>
                                            <p:strVal val="#ppt_x"/>
                                          </p:val>
                                        </p:tav>
                                        <p:tav tm="100000">
                                          <p:val>
                                            <p:strVal val="#ppt_x"/>
                                          </p:val>
                                        </p:tav>
                                      </p:tavLst>
                                    </p:anim>
                                    <p:anim calcmode="lin" valueType="num">
                                      <p:cBhvr additive="base">
                                        <p:cTn id="48" dur="1000" fill="hold"/>
                                        <p:tgtEl>
                                          <p:spTgt spid="225"/>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0"/>
                                  </p:stCondLst>
                                  <p:childTnLst>
                                    <p:set>
                                      <p:cBhvr>
                                        <p:cTn id="50" dur="1" fill="hold">
                                          <p:stCondLst>
                                            <p:cond delay="0"/>
                                          </p:stCondLst>
                                        </p:cTn>
                                        <p:tgtEl>
                                          <p:spTgt spid="221"/>
                                        </p:tgtEl>
                                        <p:attrNameLst>
                                          <p:attrName>style.visibility</p:attrName>
                                        </p:attrNameLst>
                                      </p:cBhvr>
                                      <p:to>
                                        <p:strVal val="visible"/>
                                      </p:to>
                                    </p:set>
                                    <p:anim calcmode="lin" valueType="num">
                                      <p:cBhvr additive="base">
                                        <p:cTn id="51" dur="1000" fill="hold"/>
                                        <p:tgtEl>
                                          <p:spTgt spid="221"/>
                                        </p:tgtEl>
                                        <p:attrNameLst>
                                          <p:attrName>ppt_x</p:attrName>
                                        </p:attrNameLst>
                                      </p:cBhvr>
                                      <p:tavLst>
                                        <p:tav tm="0">
                                          <p:val>
                                            <p:strVal val="#ppt_x"/>
                                          </p:val>
                                        </p:tav>
                                        <p:tav tm="100000">
                                          <p:val>
                                            <p:strVal val="#ppt_x"/>
                                          </p:val>
                                        </p:tav>
                                      </p:tavLst>
                                    </p:anim>
                                    <p:anim calcmode="lin" valueType="num">
                                      <p:cBhvr additive="base">
                                        <p:cTn id="52" dur="1000" fill="hold"/>
                                        <p:tgtEl>
                                          <p:spTgt spid="221"/>
                                        </p:tgtEl>
                                        <p:attrNameLst>
                                          <p:attrName>ppt_y</p:attrName>
                                        </p:attrNameLst>
                                      </p:cBhvr>
                                      <p:tavLst>
                                        <p:tav tm="0">
                                          <p:val>
                                            <p:strVal val="0-#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1" fill="hold" nodeType="clickEffect">
                                  <p:stCondLst>
                                    <p:cond delay="0"/>
                                  </p:stCondLst>
                                  <p:childTnLst>
                                    <p:set>
                                      <p:cBhvr>
                                        <p:cTn id="56" dur="1" fill="hold">
                                          <p:stCondLst>
                                            <p:cond delay="0"/>
                                          </p:stCondLst>
                                        </p:cTn>
                                        <p:tgtEl>
                                          <p:spTgt spid="227"/>
                                        </p:tgtEl>
                                        <p:attrNameLst>
                                          <p:attrName>style.visibility</p:attrName>
                                        </p:attrNameLst>
                                      </p:cBhvr>
                                      <p:to>
                                        <p:strVal val="visible"/>
                                      </p:to>
                                    </p:set>
                                    <p:anim calcmode="lin" valueType="num">
                                      <p:cBhvr additive="base">
                                        <p:cTn id="57" dur="1000" fill="hold"/>
                                        <p:tgtEl>
                                          <p:spTgt spid="227"/>
                                        </p:tgtEl>
                                        <p:attrNameLst>
                                          <p:attrName>ppt_x</p:attrName>
                                        </p:attrNameLst>
                                      </p:cBhvr>
                                      <p:tavLst>
                                        <p:tav tm="0">
                                          <p:val>
                                            <p:strVal val="#ppt_x"/>
                                          </p:val>
                                        </p:tav>
                                        <p:tav tm="100000">
                                          <p:val>
                                            <p:strVal val="#ppt_x"/>
                                          </p:val>
                                        </p:tav>
                                      </p:tavLst>
                                    </p:anim>
                                    <p:anim calcmode="lin" valueType="num">
                                      <p:cBhvr additive="base">
                                        <p:cTn id="58" dur="1000" fill="hold"/>
                                        <p:tgtEl>
                                          <p:spTgt spid="227"/>
                                        </p:tgtEl>
                                        <p:attrNameLst>
                                          <p:attrName>ppt_y</p:attrName>
                                        </p:attrNameLst>
                                      </p:cBhvr>
                                      <p:tavLst>
                                        <p:tav tm="0">
                                          <p:val>
                                            <p:strVal val="0-#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222"/>
                                        </p:tgtEl>
                                        <p:attrNameLst>
                                          <p:attrName>style.visibility</p:attrName>
                                        </p:attrNameLst>
                                      </p:cBhvr>
                                      <p:to>
                                        <p:strVal val="visible"/>
                                      </p:to>
                                    </p:set>
                                    <p:anim calcmode="lin" valueType="num">
                                      <p:cBhvr additive="base">
                                        <p:cTn id="61" dur="1000" fill="hold"/>
                                        <p:tgtEl>
                                          <p:spTgt spid="222"/>
                                        </p:tgtEl>
                                        <p:attrNameLst>
                                          <p:attrName>ppt_x</p:attrName>
                                        </p:attrNameLst>
                                      </p:cBhvr>
                                      <p:tavLst>
                                        <p:tav tm="0">
                                          <p:val>
                                            <p:strVal val="#ppt_x"/>
                                          </p:val>
                                        </p:tav>
                                        <p:tav tm="100000">
                                          <p:val>
                                            <p:strVal val="#ppt_x"/>
                                          </p:val>
                                        </p:tav>
                                      </p:tavLst>
                                    </p:anim>
                                    <p:anim calcmode="lin" valueType="num">
                                      <p:cBhvr additive="base">
                                        <p:cTn id="62" dur="1000" fill="hold"/>
                                        <p:tgtEl>
                                          <p:spTgt spid="222"/>
                                        </p:tgtEl>
                                        <p:attrNameLst>
                                          <p:attrName>ppt_y</p:attrName>
                                        </p:attrNameLst>
                                      </p:cBhvr>
                                      <p:tavLst>
                                        <p:tav tm="0">
                                          <p:val>
                                            <p:strVal val="0-#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08"/>
                                        </p:tgtEl>
                                        <p:attrNameLst>
                                          <p:attrName>style.visibility</p:attrName>
                                        </p:attrNameLst>
                                      </p:cBhvr>
                                      <p:to>
                                        <p:strVal val="visible"/>
                                      </p:to>
                                    </p:set>
                                    <p:animEffect transition="in" filter="fade">
                                      <p:cBhvr>
                                        <p:cTn id="67" dur="2000"/>
                                        <p:tgtEl>
                                          <p:spTgt spid="208"/>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228"/>
                                        </p:tgtEl>
                                        <p:attrNameLst>
                                          <p:attrName>style.visibility</p:attrName>
                                        </p:attrNameLst>
                                      </p:cBhvr>
                                      <p:to>
                                        <p:strVal val="visible"/>
                                      </p:to>
                                    </p:set>
                                    <p:anim calcmode="lin" valueType="num">
                                      <p:cBhvr additive="base">
                                        <p:cTn id="72" dur="500" fill="hold"/>
                                        <p:tgtEl>
                                          <p:spTgt spid="228"/>
                                        </p:tgtEl>
                                        <p:attrNameLst>
                                          <p:attrName>ppt_x</p:attrName>
                                        </p:attrNameLst>
                                      </p:cBhvr>
                                      <p:tavLst>
                                        <p:tav tm="0">
                                          <p:val>
                                            <p:strVal val="#ppt_x"/>
                                          </p:val>
                                        </p:tav>
                                        <p:tav tm="100000">
                                          <p:val>
                                            <p:strVal val="#ppt_x"/>
                                          </p:val>
                                        </p:tav>
                                      </p:tavLst>
                                    </p:anim>
                                    <p:anim calcmode="lin" valueType="num">
                                      <p:cBhvr additive="base">
                                        <p:cTn id="73" dur="500" fill="hold"/>
                                        <p:tgtEl>
                                          <p:spTgt spid="228"/>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29"/>
                                        </p:tgtEl>
                                        <p:attrNameLst>
                                          <p:attrName>style.visibility</p:attrName>
                                        </p:attrNameLst>
                                      </p:cBhvr>
                                      <p:to>
                                        <p:strVal val="visible"/>
                                      </p:to>
                                    </p:set>
                                    <p:anim calcmode="lin" valueType="num">
                                      <p:cBhvr additive="base">
                                        <p:cTn id="76" dur="500" fill="hold"/>
                                        <p:tgtEl>
                                          <p:spTgt spid="229"/>
                                        </p:tgtEl>
                                        <p:attrNameLst>
                                          <p:attrName>ppt_x</p:attrName>
                                        </p:attrNameLst>
                                      </p:cBhvr>
                                      <p:tavLst>
                                        <p:tav tm="0">
                                          <p:val>
                                            <p:strVal val="#ppt_x"/>
                                          </p:val>
                                        </p:tav>
                                        <p:tav tm="100000">
                                          <p:val>
                                            <p:strVal val="#ppt_x"/>
                                          </p:val>
                                        </p:tav>
                                      </p:tavLst>
                                    </p:anim>
                                    <p:anim calcmode="lin" valueType="num">
                                      <p:cBhvr additive="base">
                                        <p:cTn id="77" dur="500" fill="hold"/>
                                        <p:tgtEl>
                                          <p:spTgt spid="229"/>
                                        </p:tgtEl>
                                        <p:attrNameLst>
                                          <p:attrName>ppt_y</p:attrName>
                                        </p:attrNameLst>
                                      </p:cBhvr>
                                      <p:tavLst>
                                        <p:tav tm="0">
                                          <p:val>
                                            <p:strVal val="1+#ppt_h/2"/>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nodeType="clickEffect">
                                  <p:stCondLst>
                                    <p:cond delay="0"/>
                                  </p:stCondLst>
                                  <p:childTnLst>
                                    <p:set>
                                      <p:cBhvr>
                                        <p:cTn id="81" dur="1" fill="hold">
                                          <p:stCondLst>
                                            <p:cond delay="0"/>
                                          </p:stCondLst>
                                        </p:cTn>
                                        <p:tgtEl>
                                          <p:spTgt spid="232"/>
                                        </p:tgtEl>
                                        <p:attrNameLst>
                                          <p:attrName>style.visibility</p:attrName>
                                        </p:attrNameLst>
                                      </p:cBhvr>
                                      <p:to>
                                        <p:strVal val="visible"/>
                                      </p:to>
                                    </p:set>
                                    <p:anim calcmode="lin" valueType="num">
                                      <p:cBhvr additive="base">
                                        <p:cTn id="82" dur="1000" fill="hold"/>
                                        <p:tgtEl>
                                          <p:spTgt spid="232"/>
                                        </p:tgtEl>
                                        <p:attrNameLst>
                                          <p:attrName>ppt_x</p:attrName>
                                        </p:attrNameLst>
                                      </p:cBhvr>
                                      <p:tavLst>
                                        <p:tav tm="0">
                                          <p:val>
                                            <p:strVal val="#ppt_x"/>
                                          </p:val>
                                        </p:tav>
                                        <p:tav tm="100000">
                                          <p:val>
                                            <p:strVal val="#ppt_x"/>
                                          </p:val>
                                        </p:tav>
                                      </p:tavLst>
                                    </p:anim>
                                    <p:anim calcmode="lin" valueType="num">
                                      <p:cBhvr additive="base">
                                        <p:cTn id="83" dur="1000" fill="hold"/>
                                        <p:tgtEl>
                                          <p:spTgt spid="232"/>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213"/>
                                        </p:tgtEl>
                                        <p:attrNameLst>
                                          <p:attrName>style.visibility</p:attrName>
                                        </p:attrNameLst>
                                      </p:cBhvr>
                                      <p:to>
                                        <p:strVal val="visible"/>
                                      </p:to>
                                    </p:set>
                                    <p:anim calcmode="lin" valueType="num">
                                      <p:cBhvr additive="base">
                                        <p:cTn id="86" dur="1000" fill="hold"/>
                                        <p:tgtEl>
                                          <p:spTgt spid="213"/>
                                        </p:tgtEl>
                                        <p:attrNameLst>
                                          <p:attrName>ppt_x</p:attrName>
                                        </p:attrNameLst>
                                      </p:cBhvr>
                                      <p:tavLst>
                                        <p:tav tm="0">
                                          <p:val>
                                            <p:strVal val="#ppt_x"/>
                                          </p:val>
                                        </p:tav>
                                        <p:tav tm="100000">
                                          <p:val>
                                            <p:strVal val="#ppt_x"/>
                                          </p:val>
                                        </p:tav>
                                      </p:tavLst>
                                    </p:anim>
                                    <p:anim calcmode="lin" valueType="num">
                                      <p:cBhvr additive="base">
                                        <p:cTn id="87" dur="1000" fill="hold"/>
                                        <p:tgtEl>
                                          <p:spTgt spid="213"/>
                                        </p:tgtEl>
                                        <p:attrNameLst>
                                          <p:attrName>ppt_y</p:attrName>
                                        </p:attrNameLst>
                                      </p:cBhvr>
                                      <p:tavLst>
                                        <p:tav tm="0">
                                          <p:val>
                                            <p:strVal val="1+#ppt_h/2"/>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2" presetClass="entr" presetSubtype="4" fill="hold" grpId="0" nodeType="clickEffect">
                                  <p:stCondLst>
                                    <p:cond delay="0"/>
                                  </p:stCondLst>
                                  <p:childTnLst>
                                    <p:set>
                                      <p:cBhvr>
                                        <p:cTn id="91" dur="1" fill="hold">
                                          <p:stCondLst>
                                            <p:cond delay="0"/>
                                          </p:stCondLst>
                                        </p:cTn>
                                        <p:tgtEl>
                                          <p:spTgt spid="212"/>
                                        </p:tgtEl>
                                        <p:attrNameLst>
                                          <p:attrName>style.visibility</p:attrName>
                                        </p:attrNameLst>
                                      </p:cBhvr>
                                      <p:to>
                                        <p:strVal val="visible"/>
                                      </p:to>
                                    </p:set>
                                    <p:anim calcmode="lin" valueType="num">
                                      <p:cBhvr additive="base">
                                        <p:cTn id="92" dur="500" fill="hold"/>
                                        <p:tgtEl>
                                          <p:spTgt spid="212"/>
                                        </p:tgtEl>
                                        <p:attrNameLst>
                                          <p:attrName>ppt_x</p:attrName>
                                        </p:attrNameLst>
                                      </p:cBhvr>
                                      <p:tavLst>
                                        <p:tav tm="0">
                                          <p:val>
                                            <p:strVal val="#ppt_x"/>
                                          </p:val>
                                        </p:tav>
                                        <p:tav tm="100000">
                                          <p:val>
                                            <p:strVal val="#ppt_x"/>
                                          </p:val>
                                        </p:tav>
                                      </p:tavLst>
                                    </p:anim>
                                    <p:anim calcmode="lin" valueType="num">
                                      <p:cBhvr additive="base">
                                        <p:cTn id="93" dur="500" fill="hold"/>
                                        <p:tgtEl>
                                          <p:spTgt spid="212"/>
                                        </p:tgtEl>
                                        <p:attrNameLst>
                                          <p:attrName>ppt_y</p:attrName>
                                        </p:attrNameLst>
                                      </p:cBhvr>
                                      <p:tavLst>
                                        <p:tav tm="0">
                                          <p:val>
                                            <p:strVal val="1+#ppt_h/2"/>
                                          </p:val>
                                        </p:tav>
                                        <p:tav tm="100000">
                                          <p:val>
                                            <p:strVal val="#ppt_y"/>
                                          </p:val>
                                        </p:tav>
                                      </p:tavLst>
                                    </p:anim>
                                  </p:childTnLst>
                                </p:cTn>
                              </p:par>
                              <p:par>
                                <p:cTn id="94" presetID="2" presetClass="entr" presetSubtype="4" fill="hold" nodeType="withEffect">
                                  <p:stCondLst>
                                    <p:cond delay="0"/>
                                  </p:stCondLst>
                                  <p:childTnLst>
                                    <p:set>
                                      <p:cBhvr>
                                        <p:cTn id="95" dur="1" fill="hold">
                                          <p:stCondLst>
                                            <p:cond delay="0"/>
                                          </p:stCondLst>
                                        </p:cTn>
                                        <p:tgtEl>
                                          <p:spTgt spid="243"/>
                                        </p:tgtEl>
                                        <p:attrNameLst>
                                          <p:attrName>style.visibility</p:attrName>
                                        </p:attrNameLst>
                                      </p:cBhvr>
                                      <p:to>
                                        <p:strVal val="visible"/>
                                      </p:to>
                                    </p:set>
                                    <p:anim calcmode="lin" valueType="num">
                                      <p:cBhvr additive="base">
                                        <p:cTn id="96" dur="500" fill="hold"/>
                                        <p:tgtEl>
                                          <p:spTgt spid="243"/>
                                        </p:tgtEl>
                                        <p:attrNameLst>
                                          <p:attrName>ppt_x</p:attrName>
                                        </p:attrNameLst>
                                      </p:cBhvr>
                                      <p:tavLst>
                                        <p:tav tm="0">
                                          <p:val>
                                            <p:strVal val="#ppt_x"/>
                                          </p:val>
                                        </p:tav>
                                        <p:tav tm="100000">
                                          <p:val>
                                            <p:strVal val="#ppt_x"/>
                                          </p:val>
                                        </p:tav>
                                      </p:tavLst>
                                    </p:anim>
                                    <p:anim calcmode="lin" valueType="num">
                                      <p:cBhvr additive="base">
                                        <p:cTn id="97" dur="500" fill="hold"/>
                                        <p:tgtEl>
                                          <p:spTgt spid="243"/>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37"/>
                                        </p:tgtEl>
                                        <p:attrNameLst>
                                          <p:attrName>style.visibility</p:attrName>
                                        </p:attrNameLst>
                                      </p:cBhvr>
                                      <p:to>
                                        <p:strVal val="visible"/>
                                      </p:to>
                                    </p:set>
                                    <p:anim calcmode="lin" valueType="num">
                                      <p:cBhvr additive="base">
                                        <p:cTn id="102" dur="500" fill="hold"/>
                                        <p:tgtEl>
                                          <p:spTgt spid="237"/>
                                        </p:tgtEl>
                                        <p:attrNameLst>
                                          <p:attrName>ppt_x</p:attrName>
                                        </p:attrNameLst>
                                      </p:cBhvr>
                                      <p:tavLst>
                                        <p:tav tm="0">
                                          <p:val>
                                            <p:strVal val="#ppt_x"/>
                                          </p:val>
                                        </p:tav>
                                        <p:tav tm="100000">
                                          <p:val>
                                            <p:strVal val="#ppt_x"/>
                                          </p:val>
                                        </p:tav>
                                      </p:tavLst>
                                    </p:anim>
                                    <p:anim calcmode="lin" valueType="num">
                                      <p:cBhvr additive="base">
                                        <p:cTn id="103" dur="500" fill="hold"/>
                                        <p:tgtEl>
                                          <p:spTgt spid="237"/>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nodeType="clickEffect">
                                  <p:stCondLst>
                                    <p:cond delay="0"/>
                                  </p:stCondLst>
                                  <p:childTnLst>
                                    <p:set>
                                      <p:cBhvr>
                                        <p:cTn id="107" dur="1" fill="hold">
                                          <p:stCondLst>
                                            <p:cond delay="0"/>
                                          </p:stCondLst>
                                        </p:cTn>
                                        <p:tgtEl>
                                          <p:spTgt spid="238"/>
                                        </p:tgtEl>
                                        <p:attrNameLst>
                                          <p:attrName>style.visibility</p:attrName>
                                        </p:attrNameLst>
                                      </p:cBhvr>
                                      <p:to>
                                        <p:strVal val="visible"/>
                                      </p:to>
                                    </p:set>
                                    <p:anim calcmode="lin" valueType="num">
                                      <p:cBhvr additive="base">
                                        <p:cTn id="108" dur="500" fill="hold"/>
                                        <p:tgtEl>
                                          <p:spTgt spid="238"/>
                                        </p:tgtEl>
                                        <p:attrNameLst>
                                          <p:attrName>ppt_x</p:attrName>
                                        </p:attrNameLst>
                                      </p:cBhvr>
                                      <p:tavLst>
                                        <p:tav tm="0">
                                          <p:val>
                                            <p:strVal val="#ppt_x"/>
                                          </p:val>
                                        </p:tav>
                                        <p:tav tm="100000">
                                          <p:val>
                                            <p:strVal val="#ppt_x"/>
                                          </p:val>
                                        </p:tav>
                                      </p:tavLst>
                                    </p:anim>
                                    <p:anim calcmode="lin" valueType="num">
                                      <p:cBhvr additive="base">
                                        <p:cTn id="109" dur="500" fill="hold"/>
                                        <p:tgtEl>
                                          <p:spTgt spid="238"/>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240"/>
                                        </p:tgtEl>
                                        <p:attrNameLst>
                                          <p:attrName>style.visibility</p:attrName>
                                        </p:attrNameLst>
                                      </p:cBhvr>
                                      <p:to>
                                        <p:strVal val="visible"/>
                                      </p:to>
                                    </p:set>
                                    <p:anim calcmode="lin" valueType="num">
                                      <p:cBhvr additive="base">
                                        <p:cTn id="112" dur="500" fill="hold"/>
                                        <p:tgtEl>
                                          <p:spTgt spid="240"/>
                                        </p:tgtEl>
                                        <p:attrNameLst>
                                          <p:attrName>ppt_x</p:attrName>
                                        </p:attrNameLst>
                                      </p:cBhvr>
                                      <p:tavLst>
                                        <p:tav tm="0">
                                          <p:val>
                                            <p:strVal val="#ppt_x"/>
                                          </p:val>
                                        </p:tav>
                                        <p:tav tm="100000">
                                          <p:val>
                                            <p:strVal val="#ppt_x"/>
                                          </p:val>
                                        </p:tav>
                                      </p:tavLst>
                                    </p:anim>
                                    <p:anim calcmode="lin" valueType="num">
                                      <p:cBhvr additive="base">
                                        <p:cTn id="113" dur="500" fill="hold"/>
                                        <p:tgtEl>
                                          <p:spTgt spid="240"/>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211"/>
                                        </p:tgtEl>
                                        <p:attrNameLst>
                                          <p:attrName>style.visibility</p:attrName>
                                        </p:attrNameLst>
                                      </p:cBhvr>
                                      <p:to>
                                        <p:strVal val="visible"/>
                                      </p:to>
                                    </p:set>
                                    <p:anim calcmode="lin" valueType="num">
                                      <p:cBhvr additive="base">
                                        <p:cTn id="118" dur="500" fill="hold"/>
                                        <p:tgtEl>
                                          <p:spTgt spid="211"/>
                                        </p:tgtEl>
                                        <p:attrNameLst>
                                          <p:attrName>ppt_x</p:attrName>
                                        </p:attrNameLst>
                                      </p:cBhvr>
                                      <p:tavLst>
                                        <p:tav tm="0">
                                          <p:val>
                                            <p:strVal val="#ppt_x"/>
                                          </p:val>
                                        </p:tav>
                                        <p:tav tm="100000">
                                          <p:val>
                                            <p:strVal val="#ppt_x"/>
                                          </p:val>
                                        </p:tav>
                                      </p:tavLst>
                                    </p:anim>
                                    <p:anim calcmode="lin" valueType="num">
                                      <p:cBhvr additive="base">
                                        <p:cTn id="119" dur="500" fill="hold"/>
                                        <p:tgtEl>
                                          <p:spTgt spid="211"/>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nodeType="clickEffect">
                                  <p:stCondLst>
                                    <p:cond delay="0"/>
                                  </p:stCondLst>
                                  <p:childTnLst>
                                    <p:set>
                                      <p:cBhvr>
                                        <p:cTn id="123" dur="1" fill="hold">
                                          <p:stCondLst>
                                            <p:cond delay="0"/>
                                          </p:stCondLst>
                                        </p:cTn>
                                        <p:tgtEl>
                                          <p:spTgt spid="231"/>
                                        </p:tgtEl>
                                        <p:attrNameLst>
                                          <p:attrName>style.visibility</p:attrName>
                                        </p:attrNameLst>
                                      </p:cBhvr>
                                      <p:to>
                                        <p:strVal val="visible"/>
                                      </p:to>
                                    </p:set>
                                    <p:anim calcmode="lin" valueType="num">
                                      <p:cBhvr additive="base">
                                        <p:cTn id="124" dur="500" fill="hold"/>
                                        <p:tgtEl>
                                          <p:spTgt spid="231"/>
                                        </p:tgtEl>
                                        <p:attrNameLst>
                                          <p:attrName>ppt_x</p:attrName>
                                        </p:attrNameLst>
                                      </p:cBhvr>
                                      <p:tavLst>
                                        <p:tav tm="0">
                                          <p:val>
                                            <p:strVal val="#ppt_x"/>
                                          </p:val>
                                        </p:tav>
                                        <p:tav tm="100000">
                                          <p:val>
                                            <p:strVal val="#ppt_x"/>
                                          </p:val>
                                        </p:tav>
                                      </p:tavLst>
                                    </p:anim>
                                    <p:anim calcmode="lin" valueType="num">
                                      <p:cBhvr additive="base">
                                        <p:cTn id="125" dur="500" fill="hold"/>
                                        <p:tgtEl>
                                          <p:spTgt spid="231"/>
                                        </p:tgtEl>
                                        <p:attrNameLst>
                                          <p:attrName>ppt_y</p:attrName>
                                        </p:attrNameLst>
                                      </p:cBhvr>
                                      <p:tavLst>
                                        <p:tav tm="0">
                                          <p:val>
                                            <p:strVal val="1+#ppt_h/2"/>
                                          </p:val>
                                        </p:tav>
                                        <p:tav tm="100000">
                                          <p:val>
                                            <p:strVal val="#ppt_y"/>
                                          </p:val>
                                        </p:tav>
                                      </p:tavLst>
                                    </p:anim>
                                  </p:childTnLst>
                                </p:cTn>
                              </p:par>
                              <p:par>
                                <p:cTn id="126" presetID="2" presetClass="entr" presetSubtype="4" fill="hold" grpId="0" nodeType="withEffect">
                                  <p:stCondLst>
                                    <p:cond delay="0"/>
                                  </p:stCondLst>
                                  <p:childTnLst>
                                    <p:set>
                                      <p:cBhvr>
                                        <p:cTn id="127" dur="1" fill="hold">
                                          <p:stCondLst>
                                            <p:cond delay="0"/>
                                          </p:stCondLst>
                                        </p:cTn>
                                        <p:tgtEl>
                                          <p:spTgt spid="233"/>
                                        </p:tgtEl>
                                        <p:attrNameLst>
                                          <p:attrName>style.visibility</p:attrName>
                                        </p:attrNameLst>
                                      </p:cBhvr>
                                      <p:to>
                                        <p:strVal val="visible"/>
                                      </p:to>
                                    </p:set>
                                    <p:anim calcmode="lin" valueType="num">
                                      <p:cBhvr additive="base">
                                        <p:cTn id="128" dur="500" fill="hold"/>
                                        <p:tgtEl>
                                          <p:spTgt spid="233"/>
                                        </p:tgtEl>
                                        <p:attrNameLst>
                                          <p:attrName>ppt_x</p:attrName>
                                        </p:attrNameLst>
                                      </p:cBhvr>
                                      <p:tavLst>
                                        <p:tav tm="0">
                                          <p:val>
                                            <p:strVal val="#ppt_x"/>
                                          </p:val>
                                        </p:tav>
                                        <p:tav tm="100000">
                                          <p:val>
                                            <p:strVal val="#ppt_x"/>
                                          </p:val>
                                        </p:tav>
                                      </p:tavLst>
                                    </p:anim>
                                    <p:anim calcmode="lin" valueType="num">
                                      <p:cBhvr additive="base">
                                        <p:cTn id="129" dur="500" fill="hold"/>
                                        <p:tgtEl>
                                          <p:spTgt spid="233"/>
                                        </p:tgtEl>
                                        <p:attrNameLst>
                                          <p:attrName>ppt_y</p:attrName>
                                        </p:attrNameLst>
                                      </p:cBhvr>
                                      <p:tavLst>
                                        <p:tav tm="0">
                                          <p:val>
                                            <p:strVal val="1+#ppt_h/2"/>
                                          </p:val>
                                        </p:tav>
                                        <p:tav tm="100000">
                                          <p:val>
                                            <p:strVal val="#ppt_y"/>
                                          </p:val>
                                        </p:tav>
                                      </p:tavLst>
                                    </p:anim>
                                  </p:childTnLst>
                                </p:cTn>
                              </p:par>
                            </p:childTnLst>
                          </p:cTn>
                        </p:par>
                      </p:childTnLst>
                    </p:cTn>
                  </p:par>
                  <p:par>
                    <p:cTn id="130" fill="hold">
                      <p:stCondLst>
                        <p:cond delay="indefinite"/>
                      </p:stCondLst>
                      <p:childTnLst>
                        <p:par>
                          <p:cTn id="131" fill="hold">
                            <p:stCondLst>
                              <p:cond delay="0"/>
                            </p:stCondLst>
                            <p:childTnLst>
                              <p:par>
                                <p:cTn id="132" presetID="2" presetClass="entr" presetSubtype="4" fill="hold" nodeType="clickEffect">
                                  <p:stCondLst>
                                    <p:cond delay="0"/>
                                  </p:stCondLst>
                                  <p:childTnLst>
                                    <p:set>
                                      <p:cBhvr>
                                        <p:cTn id="133" dur="1" fill="hold">
                                          <p:stCondLst>
                                            <p:cond delay="0"/>
                                          </p:stCondLst>
                                        </p:cTn>
                                        <p:tgtEl>
                                          <p:spTgt spid="230"/>
                                        </p:tgtEl>
                                        <p:attrNameLst>
                                          <p:attrName>style.visibility</p:attrName>
                                        </p:attrNameLst>
                                      </p:cBhvr>
                                      <p:to>
                                        <p:strVal val="visible"/>
                                      </p:to>
                                    </p:set>
                                    <p:anim calcmode="lin" valueType="num">
                                      <p:cBhvr additive="base">
                                        <p:cTn id="134" dur="500" fill="hold"/>
                                        <p:tgtEl>
                                          <p:spTgt spid="230"/>
                                        </p:tgtEl>
                                        <p:attrNameLst>
                                          <p:attrName>ppt_x</p:attrName>
                                        </p:attrNameLst>
                                      </p:cBhvr>
                                      <p:tavLst>
                                        <p:tav tm="0">
                                          <p:val>
                                            <p:strVal val="#ppt_x"/>
                                          </p:val>
                                        </p:tav>
                                        <p:tav tm="100000">
                                          <p:val>
                                            <p:strVal val="#ppt_x"/>
                                          </p:val>
                                        </p:tav>
                                      </p:tavLst>
                                    </p:anim>
                                    <p:anim calcmode="lin" valueType="num">
                                      <p:cBhvr additive="base">
                                        <p:cTn id="135" dur="500" fill="hold"/>
                                        <p:tgtEl>
                                          <p:spTgt spid="230"/>
                                        </p:tgtEl>
                                        <p:attrNameLst>
                                          <p:attrName>ppt_y</p:attrName>
                                        </p:attrNameLst>
                                      </p:cBhvr>
                                      <p:tavLst>
                                        <p:tav tm="0">
                                          <p:val>
                                            <p:strVal val="1+#ppt_h/2"/>
                                          </p:val>
                                        </p:tav>
                                        <p:tav tm="100000">
                                          <p:val>
                                            <p:strVal val="#ppt_y"/>
                                          </p:val>
                                        </p:tav>
                                      </p:tavLst>
                                    </p:anim>
                                  </p:childTnLst>
                                </p:cTn>
                              </p:par>
                              <p:par>
                                <p:cTn id="136" presetID="2" presetClass="entr" presetSubtype="4" fill="hold" grpId="0" nodeType="withEffect">
                                  <p:stCondLst>
                                    <p:cond delay="0"/>
                                  </p:stCondLst>
                                  <p:childTnLst>
                                    <p:set>
                                      <p:cBhvr>
                                        <p:cTn id="137" dur="1" fill="hold">
                                          <p:stCondLst>
                                            <p:cond delay="0"/>
                                          </p:stCondLst>
                                        </p:cTn>
                                        <p:tgtEl>
                                          <p:spTgt spid="234"/>
                                        </p:tgtEl>
                                        <p:attrNameLst>
                                          <p:attrName>style.visibility</p:attrName>
                                        </p:attrNameLst>
                                      </p:cBhvr>
                                      <p:to>
                                        <p:strVal val="visible"/>
                                      </p:to>
                                    </p:set>
                                    <p:anim calcmode="lin" valueType="num">
                                      <p:cBhvr additive="base">
                                        <p:cTn id="138" dur="500" fill="hold"/>
                                        <p:tgtEl>
                                          <p:spTgt spid="234"/>
                                        </p:tgtEl>
                                        <p:attrNameLst>
                                          <p:attrName>ppt_x</p:attrName>
                                        </p:attrNameLst>
                                      </p:cBhvr>
                                      <p:tavLst>
                                        <p:tav tm="0">
                                          <p:val>
                                            <p:strVal val="#ppt_x"/>
                                          </p:val>
                                        </p:tav>
                                        <p:tav tm="100000">
                                          <p:val>
                                            <p:strVal val="#ppt_x"/>
                                          </p:val>
                                        </p:tav>
                                      </p:tavLst>
                                    </p:anim>
                                    <p:anim calcmode="lin" valueType="num">
                                      <p:cBhvr additive="base">
                                        <p:cTn id="139" dur="500" fill="hold"/>
                                        <p:tgtEl>
                                          <p:spTgt spid="234"/>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4" fill="hold" nodeType="clickEffect">
                                  <p:stCondLst>
                                    <p:cond delay="0"/>
                                  </p:stCondLst>
                                  <p:childTnLst>
                                    <p:set>
                                      <p:cBhvr>
                                        <p:cTn id="143" dur="1" fill="hold">
                                          <p:stCondLst>
                                            <p:cond delay="0"/>
                                          </p:stCondLst>
                                        </p:cTn>
                                        <p:tgtEl>
                                          <p:spTgt spid="236"/>
                                        </p:tgtEl>
                                        <p:attrNameLst>
                                          <p:attrName>style.visibility</p:attrName>
                                        </p:attrNameLst>
                                      </p:cBhvr>
                                      <p:to>
                                        <p:strVal val="visible"/>
                                      </p:to>
                                    </p:set>
                                    <p:anim calcmode="lin" valueType="num">
                                      <p:cBhvr additive="base">
                                        <p:cTn id="144" dur="500" fill="hold"/>
                                        <p:tgtEl>
                                          <p:spTgt spid="236"/>
                                        </p:tgtEl>
                                        <p:attrNameLst>
                                          <p:attrName>ppt_x</p:attrName>
                                        </p:attrNameLst>
                                      </p:cBhvr>
                                      <p:tavLst>
                                        <p:tav tm="0">
                                          <p:val>
                                            <p:strVal val="#ppt_x"/>
                                          </p:val>
                                        </p:tav>
                                        <p:tav tm="100000">
                                          <p:val>
                                            <p:strVal val="#ppt_x"/>
                                          </p:val>
                                        </p:tav>
                                      </p:tavLst>
                                    </p:anim>
                                    <p:anim calcmode="lin" valueType="num">
                                      <p:cBhvr additive="base">
                                        <p:cTn id="145" dur="500" fill="hold"/>
                                        <p:tgtEl>
                                          <p:spTgt spid="236"/>
                                        </p:tgtEl>
                                        <p:attrNameLst>
                                          <p:attrName>ppt_y</p:attrName>
                                        </p:attrNameLst>
                                      </p:cBhvr>
                                      <p:tavLst>
                                        <p:tav tm="0">
                                          <p:val>
                                            <p:strVal val="1+#ppt_h/2"/>
                                          </p:val>
                                        </p:tav>
                                        <p:tav tm="100000">
                                          <p:val>
                                            <p:strVal val="#ppt_y"/>
                                          </p:val>
                                        </p:tav>
                                      </p:tavLst>
                                    </p:anim>
                                  </p:childTnLst>
                                </p:cTn>
                              </p:par>
                              <p:par>
                                <p:cTn id="146" presetID="2" presetClass="entr" presetSubtype="4" fill="hold" grpId="0" nodeType="withEffect">
                                  <p:stCondLst>
                                    <p:cond delay="0"/>
                                  </p:stCondLst>
                                  <p:childTnLst>
                                    <p:set>
                                      <p:cBhvr>
                                        <p:cTn id="147" dur="1" fill="hold">
                                          <p:stCondLst>
                                            <p:cond delay="0"/>
                                          </p:stCondLst>
                                        </p:cTn>
                                        <p:tgtEl>
                                          <p:spTgt spid="235"/>
                                        </p:tgtEl>
                                        <p:attrNameLst>
                                          <p:attrName>style.visibility</p:attrName>
                                        </p:attrNameLst>
                                      </p:cBhvr>
                                      <p:to>
                                        <p:strVal val="visible"/>
                                      </p:to>
                                    </p:set>
                                    <p:anim calcmode="lin" valueType="num">
                                      <p:cBhvr additive="base">
                                        <p:cTn id="148" dur="500" fill="hold"/>
                                        <p:tgtEl>
                                          <p:spTgt spid="235"/>
                                        </p:tgtEl>
                                        <p:attrNameLst>
                                          <p:attrName>ppt_x</p:attrName>
                                        </p:attrNameLst>
                                      </p:cBhvr>
                                      <p:tavLst>
                                        <p:tav tm="0">
                                          <p:val>
                                            <p:strVal val="#ppt_x"/>
                                          </p:val>
                                        </p:tav>
                                        <p:tav tm="100000">
                                          <p:val>
                                            <p:strVal val="#ppt_x"/>
                                          </p:val>
                                        </p:tav>
                                      </p:tavLst>
                                    </p:anim>
                                    <p:anim calcmode="lin" valueType="num">
                                      <p:cBhvr additive="base">
                                        <p:cTn id="149" dur="500" fill="hold"/>
                                        <p:tgtEl>
                                          <p:spTgt spid="235"/>
                                        </p:tgtEl>
                                        <p:attrNameLst>
                                          <p:attrName>ppt_y</p:attrName>
                                        </p:attrNameLst>
                                      </p:cBhvr>
                                      <p:tavLst>
                                        <p:tav tm="0">
                                          <p:val>
                                            <p:strVal val="1+#ppt_h/2"/>
                                          </p:val>
                                        </p:tav>
                                        <p:tav tm="100000">
                                          <p:val>
                                            <p:strVal val="#ppt_y"/>
                                          </p:val>
                                        </p:tav>
                                      </p:tavLst>
                                    </p:anim>
                                  </p:childTnLst>
                                </p:cTn>
                              </p:par>
                              <p:par>
                                <p:cTn id="150" presetID="2" presetClass="entr" presetSubtype="4" fill="hold" nodeType="withEffect">
                                  <p:stCondLst>
                                    <p:cond delay="0"/>
                                  </p:stCondLst>
                                  <p:childTnLst>
                                    <p:set>
                                      <p:cBhvr>
                                        <p:cTn id="151" dur="1" fill="hold">
                                          <p:stCondLst>
                                            <p:cond delay="0"/>
                                          </p:stCondLst>
                                        </p:cTn>
                                        <p:tgtEl>
                                          <p:spTgt spid="239"/>
                                        </p:tgtEl>
                                        <p:attrNameLst>
                                          <p:attrName>style.visibility</p:attrName>
                                        </p:attrNameLst>
                                      </p:cBhvr>
                                      <p:to>
                                        <p:strVal val="visible"/>
                                      </p:to>
                                    </p:set>
                                    <p:anim calcmode="lin" valueType="num">
                                      <p:cBhvr additive="base">
                                        <p:cTn id="152" dur="500" fill="hold"/>
                                        <p:tgtEl>
                                          <p:spTgt spid="239"/>
                                        </p:tgtEl>
                                        <p:attrNameLst>
                                          <p:attrName>ppt_x</p:attrName>
                                        </p:attrNameLst>
                                      </p:cBhvr>
                                      <p:tavLst>
                                        <p:tav tm="0">
                                          <p:val>
                                            <p:strVal val="#ppt_x"/>
                                          </p:val>
                                        </p:tav>
                                        <p:tav tm="100000">
                                          <p:val>
                                            <p:strVal val="#ppt_x"/>
                                          </p:val>
                                        </p:tav>
                                      </p:tavLst>
                                    </p:anim>
                                    <p:anim calcmode="lin" valueType="num">
                                      <p:cBhvr additive="base">
                                        <p:cTn id="153" dur="500" fill="hold"/>
                                        <p:tgtEl>
                                          <p:spTgt spid="239"/>
                                        </p:tgtEl>
                                        <p:attrNameLst>
                                          <p:attrName>ppt_y</p:attrName>
                                        </p:attrNameLst>
                                      </p:cBhvr>
                                      <p:tavLst>
                                        <p:tav tm="0">
                                          <p:val>
                                            <p:strVal val="1+#ppt_h/2"/>
                                          </p:val>
                                        </p:tav>
                                        <p:tav tm="100000">
                                          <p:val>
                                            <p:strVal val="#ppt_y"/>
                                          </p:val>
                                        </p:tav>
                                      </p:tavLst>
                                    </p:anim>
                                  </p:childTnLst>
                                </p:cTn>
                              </p:par>
                            </p:childTnLst>
                          </p:cTn>
                        </p:par>
                      </p:childTnLst>
                    </p:cTn>
                  </p:par>
                  <p:par>
                    <p:cTn id="154" fill="hold">
                      <p:stCondLst>
                        <p:cond delay="indefinite"/>
                      </p:stCondLst>
                      <p:childTnLst>
                        <p:par>
                          <p:cTn id="155" fill="hold">
                            <p:stCondLst>
                              <p:cond delay="0"/>
                            </p:stCondLst>
                            <p:childTnLst>
                              <p:par>
                                <p:cTn id="156" presetID="2" presetClass="entr" presetSubtype="4" fill="hold" nodeType="clickEffect">
                                  <p:stCondLst>
                                    <p:cond delay="0"/>
                                  </p:stCondLst>
                                  <p:childTnLst>
                                    <p:set>
                                      <p:cBhvr>
                                        <p:cTn id="157" dur="1" fill="hold">
                                          <p:stCondLst>
                                            <p:cond delay="0"/>
                                          </p:stCondLst>
                                        </p:cTn>
                                        <p:tgtEl>
                                          <p:spTgt spid="242"/>
                                        </p:tgtEl>
                                        <p:attrNameLst>
                                          <p:attrName>style.visibility</p:attrName>
                                        </p:attrNameLst>
                                      </p:cBhvr>
                                      <p:to>
                                        <p:strVal val="visible"/>
                                      </p:to>
                                    </p:set>
                                    <p:anim calcmode="lin" valueType="num">
                                      <p:cBhvr additive="base">
                                        <p:cTn id="158" dur="500" fill="hold"/>
                                        <p:tgtEl>
                                          <p:spTgt spid="242"/>
                                        </p:tgtEl>
                                        <p:attrNameLst>
                                          <p:attrName>ppt_x</p:attrName>
                                        </p:attrNameLst>
                                      </p:cBhvr>
                                      <p:tavLst>
                                        <p:tav tm="0">
                                          <p:val>
                                            <p:strVal val="#ppt_x"/>
                                          </p:val>
                                        </p:tav>
                                        <p:tav tm="100000">
                                          <p:val>
                                            <p:strVal val="#ppt_x"/>
                                          </p:val>
                                        </p:tav>
                                      </p:tavLst>
                                    </p:anim>
                                    <p:anim calcmode="lin" valueType="num">
                                      <p:cBhvr additive="base">
                                        <p:cTn id="159" dur="500" fill="hold"/>
                                        <p:tgtEl>
                                          <p:spTgt spid="242"/>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241"/>
                                        </p:tgtEl>
                                        <p:attrNameLst>
                                          <p:attrName>style.visibility</p:attrName>
                                        </p:attrNameLst>
                                      </p:cBhvr>
                                      <p:to>
                                        <p:strVal val="visible"/>
                                      </p:to>
                                    </p:set>
                                    <p:anim calcmode="lin" valueType="num">
                                      <p:cBhvr additive="base">
                                        <p:cTn id="162" dur="500" fill="hold"/>
                                        <p:tgtEl>
                                          <p:spTgt spid="241"/>
                                        </p:tgtEl>
                                        <p:attrNameLst>
                                          <p:attrName>ppt_x</p:attrName>
                                        </p:attrNameLst>
                                      </p:cBhvr>
                                      <p:tavLst>
                                        <p:tav tm="0">
                                          <p:val>
                                            <p:strVal val="#ppt_x"/>
                                          </p:val>
                                        </p:tav>
                                        <p:tav tm="100000">
                                          <p:val>
                                            <p:strVal val="#ppt_x"/>
                                          </p:val>
                                        </p:tav>
                                      </p:tavLst>
                                    </p:anim>
                                    <p:anim calcmode="lin" valueType="num">
                                      <p:cBhvr additive="base">
                                        <p:cTn id="163" dur="500" fill="hold"/>
                                        <p:tgtEl>
                                          <p:spTgt spid="2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p:bldP spid="212" grpId="0"/>
      <p:bldP spid="213" grpId="0" animBg="1"/>
      <p:bldP spid="217" grpId="0" animBg="1"/>
      <p:bldP spid="218" grpId="0" animBg="1"/>
      <p:bldP spid="219" grpId="0" animBg="1"/>
      <p:bldP spid="220" grpId="0" animBg="1"/>
      <p:bldP spid="221" grpId="0" animBg="1"/>
      <p:bldP spid="222" grpId="0" animBg="1"/>
      <p:bldP spid="229" grpId="0" animBg="1"/>
      <p:bldP spid="233" grpId="0" animBg="1"/>
      <p:bldP spid="234" grpId="0" animBg="1"/>
      <p:bldP spid="235" grpId="0" animBg="1"/>
      <p:bldP spid="237" grpId="0" animBg="1"/>
      <p:bldP spid="240" grpId="0" animBg="1"/>
      <p:bldP spid="241"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395536" y="1124744"/>
            <a:ext cx="8136904" cy="936104"/>
          </a:xfrm>
        </p:spPr>
        <p:txBody>
          <a:bodyPr>
            <a:noAutofit/>
          </a:bodyPr>
          <a:lstStyle/>
          <a:p>
            <a:r>
              <a:rPr lang="en-GB" altLang="fr-FR" sz="3600" dirty="0" smtClean="0">
                <a:solidFill>
                  <a:srgbClr val="000000"/>
                </a:solidFill>
              </a:rPr>
              <a:t>ILLUSTRATION </a:t>
            </a:r>
            <a:r>
              <a:rPr lang="en-GB" altLang="fr-FR" sz="3600" dirty="0" smtClean="0">
                <a:solidFill>
                  <a:srgbClr val="000000"/>
                </a:solidFill>
              </a:rPr>
              <a:t>GEOGRAPHIQUE </a:t>
            </a:r>
            <a:r>
              <a:rPr lang="en-GB" altLang="fr-FR" sz="3600" dirty="0" smtClean="0">
                <a:solidFill>
                  <a:srgbClr val="000000"/>
                </a:solidFill>
              </a:rPr>
              <a:t>DU </a:t>
            </a:r>
            <a:r>
              <a:rPr lang="en-GB" altLang="fr-FR" sz="3600" dirty="0" smtClean="0">
                <a:solidFill>
                  <a:srgbClr val="000000"/>
                </a:solidFill>
              </a:rPr>
              <a:t>PROCESSUS PECAE</a:t>
            </a:r>
          </a:p>
        </p:txBody>
      </p:sp>
      <p:sp>
        <p:nvSpPr>
          <p:cNvPr id="2" name="AutoShape 25" descr="Image result for flag cameroon"/>
          <p:cNvSpPr>
            <a:spLocks noChangeAspect="1" noChangeArrowheads="1"/>
          </p:cNvSpPr>
          <p:nvPr/>
        </p:nvSpPr>
        <p:spPr bwMode="auto">
          <a:xfrm>
            <a:off x="120161" y="-144463"/>
            <a:ext cx="281354"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07" name="AutoShape 27" descr="Image result for flag cameroon"/>
          <p:cNvSpPr>
            <a:spLocks noChangeAspect="1" noChangeArrowheads="1"/>
          </p:cNvSpPr>
          <p:nvPr/>
        </p:nvSpPr>
        <p:spPr bwMode="auto">
          <a:xfrm>
            <a:off x="120161" y="-144463"/>
            <a:ext cx="281354"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grpSp>
        <p:nvGrpSpPr>
          <p:cNvPr id="29" name="Groupe 28"/>
          <p:cNvGrpSpPr/>
          <p:nvPr/>
        </p:nvGrpSpPr>
        <p:grpSpPr>
          <a:xfrm>
            <a:off x="827584" y="2403959"/>
            <a:ext cx="7406557" cy="4049377"/>
            <a:chOff x="827584" y="2060848"/>
            <a:chExt cx="7406557" cy="4049377"/>
          </a:xfrm>
        </p:grpSpPr>
        <p:pic>
          <p:nvPicPr>
            <p:cNvPr id="20509" name="Picture 29" descr="See original image"/>
            <p:cNvPicPr>
              <a:picLocks noChangeAspect="1" noChangeArrowheads="1"/>
            </p:cNvPicPr>
            <p:nvPr/>
          </p:nvPicPr>
          <p:blipFill>
            <a:blip r:embed="rId3" cstate="print"/>
            <a:srcRect/>
            <a:stretch>
              <a:fillRect/>
            </a:stretch>
          </p:blipFill>
          <p:spPr bwMode="auto">
            <a:xfrm>
              <a:off x="1259632" y="5517232"/>
              <a:ext cx="797939" cy="576064"/>
            </a:xfrm>
            <a:prstGeom prst="rect">
              <a:avLst/>
            </a:prstGeom>
            <a:noFill/>
          </p:spPr>
        </p:pic>
        <p:sp>
          <p:nvSpPr>
            <p:cNvPr id="20486" name="Text Box 3"/>
            <p:cNvSpPr txBox="1">
              <a:spLocks noChangeArrowheads="1"/>
            </p:cNvSpPr>
            <p:nvPr/>
          </p:nvSpPr>
          <p:spPr bwMode="auto">
            <a:xfrm>
              <a:off x="971600" y="5229200"/>
              <a:ext cx="1336337" cy="307777"/>
            </a:xfrm>
            <a:prstGeom prst="rect">
              <a:avLst/>
            </a:prstGeom>
            <a:noFill/>
            <a:ln w="9525" algn="ctr">
              <a:noFill/>
              <a:miter lim="800000"/>
              <a:headEnd/>
              <a:tailEnd/>
            </a:ln>
          </p:spPr>
          <p:txBody>
            <a:bodyPr lIns="18000" rIns="18000">
              <a:spAutoFit/>
            </a:bodyPr>
            <a:lstStyle/>
            <a:p>
              <a:pPr algn="ctr">
                <a:spcBef>
                  <a:spcPct val="50000"/>
                </a:spcBef>
              </a:pPr>
              <a:r>
                <a:rPr lang="fr-FR" sz="1400" b="1" dirty="0">
                  <a:latin typeface="Arial" charset="0"/>
                </a:rPr>
                <a:t>CAMEROUN</a:t>
              </a:r>
            </a:p>
          </p:txBody>
        </p:sp>
        <p:sp>
          <p:nvSpPr>
            <p:cNvPr id="20487" name="Text Box 4"/>
            <p:cNvSpPr txBox="1">
              <a:spLocks noChangeArrowheads="1"/>
            </p:cNvSpPr>
            <p:nvPr/>
          </p:nvSpPr>
          <p:spPr bwMode="auto">
            <a:xfrm>
              <a:off x="899592" y="2605081"/>
              <a:ext cx="1539351" cy="523220"/>
            </a:xfrm>
            <a:prstGeom prst="rect">
              <a:avLst/>
            </a:prstGeom>
            <a:solidFill>
              <a:schemeClr val="accent2"/>
            </a:solidFill>
            <a:ln w="9525" algn="ctr">
              <a:noFill/>
              <a:miter lim="800000"/>
              <a:headEnd/>
              <a:tailEnd/>
            </a:ln>
          </p:spPr>
          <p:txBody>
            <a:bodyPr wrap="square" lIns="18000" rIns="18000">
              <a:spAutoFit/>
            </a:bodyPr>
            <a:lstStyle/>
            <a:p>
              <a:pPr algn="ctr">
                <a:spcBef>
                  <a:spcPct val="50000"/>
                </a:spcBef>
              </a:pPr>
              <a:r>
                <a:rPr lang="fr-FR" sz="1400" b="1" dirty="0">
                  <a:solidFill>
                    <a:schemeClr val="bg1"/>
                  </a:solidFill>
                  <a:latin typeface="Arial" charset="0"/>
                </a:rPr>
                <a:t>PAYS D’EXPORTATION</a:t>
              </a:r>
            </a:p>
          </p:txBody>
        </p:sp>
        <p:sp>
          <p:nvSpPr>
            <p:cNvPr id="20488" name="Text Box 5"/>
            <p:cNvSpPr txBox="1">
              <a:spLocks noChangeArrowheads="1"/>
            </p:cNvSpPr>
            <p:nvPr/>
          </p:nvSpPr>
          <p:spPr bwMode="auto">
            <a:xfrm>
              <a:off x="5469595" y="5802448"/>
              <a:ext cx="984669" cy="307777"/>
            </a:xfrm>
            <a:prstGeom prst="rect">
              <a:avLst/>
            </a:prstGeom>
            <a:noFill/>
            <a:ln w="9525" algn="ctr">
              <a:noFill/>
              <a:miter lim="800000"/>
              <a:headEnd/>
              <a:tailEnd/>
            </a:ln>
          </p:spPr>
          <p:txBody>
            <a:bodyPr lIns="18000" rIns="18000">
              <a:spAutoFit/>
            </a:bodyPr>
            <a:lstStyle/>
            <a:p>
              <a:pPr algn="ctr">
                <a:spcBef>
                  <a:spcPct val="50000"/>
                </a:spcBef>
              </a:pPr>
              <a:r>
                <a:rPr lang="fr-FR" sz="1400" b="1" dirty="0">
                  <a:solidFill>
                    <a:srgbClr val="C00000"/>
                  </a:solidFill>
                  <a:latin typeface="+mn-lt"/>
                </a:rPr>
                <a:t>Importateur</a:t>
              </a:r>
            </a:p>
          </p:txBody>
        </p:sp>
        <p:sp>
          <p:nvSpPr>
            <p:cNvPr id="20489" name="Text Box 6"/>
            <p:cNvSpPr txBox="1">
              <a:spLocks noChangeArrowheads="1"/>
            </p:cNvSpPr>
            <p:nvPr/>
          </p:nvSpPr>
          <p:spPr bwMode="auto">
            <a:xfrm>
              <a:off x="7016932" y="2067957"/>
              <a:ext cx="1090683" cy="307777"/>
            </a:xfrm>
            <a:prstGeom prst="rect">
              <a:avLst/>
            </a:prstGeom>
            <a:noFill/>
            <a:ln w="9525" algn="ctr">
              <a:noFill/>
              <a:miter lim="800000"/>
              <a:headEnd/>
              <a:tailEnd/>
            </a:ln>
          </p:spPr>
          <p:txBody>
            <a:bodyPr lIns="18000" rIns="18000">
              <a:spAutoFit/>
            </a:bodyPr>
            <a:lstStyle/>
            <a:p>
              <a:pPr algn="ctr">
                <a:spcBef>
                  <a:spcPct val="50000"/>
                </a:spcBef>
              </a:pPr>
              <a:r>
                <a:rPr lang="fr-FR" sz="1400" b="1" dirty="0">
                  <a:solidFill>
                    <a:schemeClr val="accent2"/>
                  </a:solidFill>
                  <a:latin typeface="Arial" charset="0"/>
                </a:rPr>
                <a:t>Exportateur</a:t>
              </a:r>
            </a:p>
          </p:txBody>
        </p:sp>
        <p:sp>
          <p:nvSpPr>
            <p:cNvPr id="20490" name="Text Box 7"/>
            <p:cNvSpPr txBox="1">
              <a:spLocks noChangeArrowheads="1"/>
            </p:cNvSpPr>
            <p:nvPr/>
          </p:nvSpPr>
          <p:spPr bwMode="auto">
            <a:xfrm>
              <a:off x="3148590" y="2060848"/>
              <a:ext cx="1477003" cy="307777"/>
            </a:xfrm>
            <a:prstGeom prst="rect">
              <a:avLst/>
            </a:prstGeom>
            <a:noFill/>
            <a:ln w="9525" algn="ctr">
              <a:noFill/>
              <a:miter lim="800000"/>
              <a:headEnd/>
              <a:tailEnd/>
            </a:ln>
          </p:spPr>
          <p:txBody>
            <a:bodyPr lIns="18000" rIns="18000">
              <a:spAutoFit/>
            </a:bodyPr>
            <a:lstStyle/>
            <a:p>
              <a:pPr algn="ctr">
                <a:spcBef>
                  <a:spcPct val="50000"/>
                </a:spcBef>
              </a:pPr>
              <a:r>
                <a:rPr lang="fr-FR" sz="1400" b="1" dirty="0">
                  <a:latin typeface="Arial" charset="0"/>
                </a:rPr>
                <a:t>Agents PECAE</a:t>
              </a:r>
            </a:p>
          </p:txBody>
        </p:sp>
        <p:sp>
          <p:nvSpPr>
            <p:cNvPr id="53" name="AutoShape 9"/>
            <p:cNvSpPr>
              <a:spLocks noChangeArrowheads="1"/>
            </p:cNvSpPr>
            <p:nvPr/>
          </p:nvSpPr>
          <p:spPr bwMode="auto">
            <a:xfrm>
              <a:off x="5360019" y="2422798"/>
              <a:ext cx="1336431" cy="1201737"/>
            </a:xfrm>
            <a:prstGeom prst="flowChartProcess">
              <a:avLst/>
            </a:prstGeom>
            <a:noFill/>
            <a:ln w="9525" algn="ctr">
              <a:noFill/>
              <a:miter lim="800000"/>
              <a:headEnd/>
              <a:tailEnd/>
            </a:ln>
            <a:effectLst/>
          </p:spPr>
          <p:txBody>
            <a:bodyPr wrap="none" lIns="18000" rIns="18000" anchor="ctr"/>
            <a:lstStyle/>
            <a:p>
              <a:pPr marL="88900" indent="-88900">
                <a:defRPr/>
              </a:pPr>
              <a:r>
                <a:rPr lang="fr-FR" sz="1600" b="1" i="1" dirty="0">
                  <a:solidFill>
                    <a:schemeClr val="accent1">
                      <a:lumMod val="50000"/>
                    </a:schemeClr>
                  </a:solidFill>
                  <a:latin typeface="+mj-lt"/>
                </a:rPr>
                <a:t>PECAE</a:t>
              </a:r>
              <a:r>
                <a:rPr lang="fr-FR" sz="1400" i="1" dirty="0">
                  <a:solidFill>
                    <a:schemeClr val="accent1">
                      <a:lumMod val="50000"/>
                    </a:schemeClr>
                  </a:solidFill>
                  <a:latin typeface="+mj-lt"/>
                </a:rPr>
                <a:t>:</a:t>
              </a:r>
            </a:p>
            <a:p>
              <a:pPr marL="88900" indent="-88900">
                <a:buFontTx/>
                <a:buChar char="•"/>
                <a:defRPr/>
              </a:pPr>
              <a:r>
                <a:rPr lang="fr-FR" i="1" dirty="0">
                  <a:solidFill>
                    <a:schemeClr val="accent1">
                      <a:lumMod val="50000"/>
                    </a:schemeClr>
                  </a:solidFill>
                  <a:latin typeface="+mj-lt"/>
                </a:rPr>
                <a:t>Inspection,</a:t>
              </a:r>
            </a:p>
            <a:p>
              <a:pPr marL="88900" indent="-88900">
                <a:buFontTx/>
                <a:buChar char="•"/>
                <a:defRPr/>
              </a:pPr>
              <a:r>
                <a:rPr lang="fr-FR" i="1" dirty="0">
                  <a:solidFill>
                    <a:schemeClr val="accent1">
                      <a:lumMod val="50000"/>
                    </a:schemeClr>
                  </a:solidFill>
                  <a:latin typeface="+mj-lt"/>
                </a:rPr>
                <a:t>Test,</a:t>
              </a:r>
            </a:p>
            <a:p>
              <a:pPr marL="88900" indent="-88900">
                <a:buFontTx/>
                <a:buChar char="•"/>
                <a:defRPr/>
              </a:pPr>
              <a:r>
                <a:rPr lang="fr-FR" i="1" dirty="0">
                  <a:solidFill>
                    <a:schemeClr val="accent1">
                      <a:lumMod val="50000"/>
                    </a:schemeClr>
                  </a:solidFill>
                  <a:latin typeface="+mj-lt"/>
                </a:rPr>
                <a:t>Audit,</a:t>
              </a:r>
            </a:p>
            <a:p>
              <a:pPr marL="88900" indent="-88900">
                <a:buFontTx/>
                <a:buChar char="•"/>
                <a:defRPr/>
              </a:pPr>
              <a:r>
                <a:rPr lang="fr-FR" i="1" dirty="0">
                  <a:solidFill>
                    <a:schemeClr val="accent1">
                      <a:lumMod val="50000"/>
                    </a:schemeClr>
                  </a:solidFill>
                  <a:latin typeface="+mj-lt"/>
                </a:rPr>
                <a:t>Vérification Documentaire</a:t>
              </a:r>
              <a:br>
                <a:rPr lang="fr-FR" i="1" dirty="0">
                  <a:solidFill>
                    <a:schemeClr val="accent1">
                      <a:lumMod val="50000"/>
                    </a:schemeClr>
                  </a:solidFill>
                  <a:latin typeface="+mj-lt"/>
                </a:rPr>
              </a:br>
              <a:r>
                <a:rPr lang="fr-FR" i="1" dirty="0">
                  <a:solidFill>
                    <a:schemeClr val="accent1">
                      <a:lumMod val="50000"/>
                    </a:schemeClr>
                  </a:solidFill>
                  <a:latin typeface="+mj-lt"/>
                </a:rPr>
                <a:t>…</a:t>
              </a:r>
            </a:p>
          </p:txBody>
        </p:sp>
        <p:sp>
          <p:nvSpPr>
            <p:cNvPr id="20492" name="Freeform 10"/>
            <p:cNvSpPr>
              <a:spLocks/>
            </p:cNvSpPr>
            <p:nvPr/>
          </p:nvSpPr>
          <p:spPr bwMode="auto">
            <a:xfrm>
              <a:off x="827584" y="4465563"/>
              <a:ext cx="7103684" cy="691629"/>
            </a:xfrm>
            <a:custGeom>
              <a:avLst/>
              <a:gdLst>
                <a:gd name="T0" fmla="*/ 0 w 4848"/>
                <a:gd name="T1" fmla="*/ 2147483647 h 488"/>
                <a:gd name="T2" fmla="*/ 2147483647 w 4848"/>
                <a:gd name="T3" fmla="*/ 2147483647 h 488"/>
                <a:gd name="T4" fmla="*/ 2147483647 w 4848"/>
                <a:gd name="T5" fmla="*/ 2147483647 h 488"/>
                <a:gd name="T6" fmla="*/ 0 60000 65536"/>
                <a:gd name="T7" fmla="*/ 0 60000 65536"/>
                <a:gd name="T8" fmla="*/ 0 60000 65536"/>
                <a:gd name="T9" fmla="*/ 0 w 4848"/>
                <a:gd name="T10" fmla="*/ 0 h 488"/>
                <a:gd name="T11" fmla="*/ 4848 w 4848"/>
                <a:gd name="T12" fmla="*/ 488 h 488"/>
              </a:gdLst>
              <a:ahLst/>
              <a:cxnLst>
                <a:cxn ang="T6">
                  <a:pos x="T0" y="T1"/>
                </a:cxn>
                <a:cxn ang="T7">
                  <a:pos x="T2" y="T3"/>
                </a:cxn>
                <a:cxn ang="T8">
                  <a:pos x="T4" y="T5"/>
                </a:cxn>
              </a:cxnLst>
              <a:rect l="T9" t="T10" r="T11" b="T12"/>
              <a:pathLst>
                <a:path w="4848" h="488">
                  <a:moveTo>
                    <a:pt x="0" y="488"/>
                  </a:moveTo>
                  <a:cubicBezTo>
                    <a:pt x="772" y="252"/>
                    <a:pt x="1544" y="16"/>
                    <a:pt x="2352" y="8"/>
                  </a:cubicBezTo>
                  <a:cubicBezTo>
                    <a:pt x="3160" y="0"/>
                    <a:pt x="4004" y="220"/>
                    <a:pt x="4848" y="440"/>
                  </a:cubicBezTo>
                </a:path>
              </a:pathLst>
            </a:custGeom>
            <a:noFill/>
            <a:ln w="34925" cap="flat" cmpd="sng">
              <a:solidFill>
                <a:schemeClr val="accent2"/>
              </a:solidFill>
              <a:prstDash val="lgDash"/>
              <a:round/>
              <a:headEnd/>
              <a:tailEnd/>
            </a:ln>
          </p:spPr>
          <p:txBody>
            <a:bodyPr wrap="none" lIns="18000" rIns="18000" anchor="ctr"/>
            <a:lstStyle/>
            <a:p>
              <a:endParaRPr lang="en-US"/>
            </a:p>
          </p:txBody>
        </p:sp>
        <p:cxnSp>
          <p:nvCxnSpPr>
            <p:cNvPr id="20493" name="AutoShape 11"/>
            <p:cNvCxnSpPr>
              <a:cxnSpLocks noChangeShapeType="1"/>
              <a:stCxn id="20488" idx="1"/>
            </p:cNvCxnSpPr>
            <p:nvPr/>
          </p:nvCxnSpPr>
          <p:spPr bwMode="auto">
            <a:xfrm rot="10800000">
              <a:off x="4273928" y="5884652"/>
              <a:ext cx="1195668" cy="71687"/>
            </a:xfrm>
            <a:prstGeom prst="curvedConnector3">
              <a:avLst>
                <a:gd name="adj1" fmla="val 50000"/>
              </a:avLst>
            </a:prstGeom>
            <a:noFill/>
            <a:ln w="19050">
              <a:solidFill>
                <a:schemeClr val="tx1"/>
              </a:solidFill>
              <a:prstDash val="sysDot"/>
              <a:round/>
              <a:headEnd/>
              <a:tailEnd type="stealth" w="lg" len="lg"/>
            </a:ln>
          </p:spPr>
        </p:cxnSp>
        <p:sp>
          <p:nvSpPr>
            <p:cNvPr id="20494" name="AutoShape 14"/>
            <p:cNvSpPr>
              <a:spLocks noChangeArrowheads="1"/>
            </p:cNvSpPr>
            <p:nvPr/>
          </p:nvSpPr>
          <p:spPr bwMode="auto">
            <a:xfrm>
              <a:off x="3570591" y="2469022"/>
              <a:ext cx="633002" cy="204087"/>
            </a:xfrm>
            <a:prstGeom prst="flowChartAlternateProcess">
              <a:avLst/>
            </a:prstGeom>
            <a:noFill/>
            <a:ln w="9525" algn="ctr">
              <a:noFill/>
              <a:miter lim="800000"/>
              <a:headEnd/>
              <a:tailEnd/>
            </a:ln>
          </p:spPr>
          <p:txBody>
            <a:bodyPr wrap="none" lIns="18000" tIns="0" rIns="18000" bIns="0" anchor="ctr"/>
            <a:lstStyle/>
            <a:p>
              <a:pPr algn="ctr"/>
              <a:r>
                <a:rPr lang="fr-FR" sz="4800" b="1" dirty="0">
                  <a:solidFill>
                    <a:srgbClr val="33CC33"/>
                  </a:solidFill>
                  <a:sym typeface="Wingdings" pitchFamily="2" charset="2"/>
                </a:rPr>
                <a:t></a:t>
              </a:r>
            </a:p>
          </p:txBody>
        </p:sp>
        <p:sp>
          <p:nvSpPr>
            <p:cNvPr id="20498" name="AutoShape 15"/>
            <p:cNvSpPr>
              <a:spLocks noChangeArrowheads="1"/>
            </p:cNvSpPr>
            <p:nvPr/>
          </p:nvSpPr>
          <p:spPr bwMode="auto">
            <a:xfrm>
              <a:off x="2726723" y="4034111"/>
              <a:ext cx="844062" cy="544512"/>
            </a:xfrm>
            <a:prstGeom prst="flowChartDocument">
              <a:avLst/>
            </a:prstGeom>
            <a:solidFill>
              <a:srgbClr val="FFCC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FR" b="1" dirty="0">
                  <a:solidFill>
                    <a:schemeClr val="tx1"/>
                  </a:solidFill>
                  <a:cs typeface="Arial" pitchFamily="34" charset="0"/>
                </a:rPr>
                <a:t>C</a:t>
              </a:r>
              <a:r>
                <a:rPr lang="fr-FR" sz="1200" b="1" dirty="0">
                  <a:solidFill>
                    <a:schemeClr val="tx1"/>
                  </a:solidFill>
                  <a:cs typeface="Arial" pitchFamily="34" charset="0"/>
                </a:rPr>
                <a:t>ertificat</a:t>
              </a:r>
            </a:p>
          </p:txBody>
        </p:sp>
        <p:sp>
          <p:nvSpPr>
            <p:cNvPr id="20496" name="Text Box 16"/>
            <p:cNvSpPr txBox="1">
              <a:spLocks noChangeArrowheads="1"/>
            </p:cNvSpPr>
            <p:nvPr/>
          </p:nvSpPr>
          <p:spPr bwMode="auto">
            <a:xfrm>
              <a:off x="3655612" y="4523962"/>
              <a:ext cx="1063389" cy="261610"/>
            </a:xfrm>
            <a:prstGeom prst="rect">
              <a:avLst/>
            </a:prstGeom>
            <a:noFill/>
            <a:ln w="9525" algn="ctr">
              <a:noFill/>
              <a:miter lim="800000"/>
              <a:headEnd/>
              <a:tailEnd/>
            </a:ln>
          </p:spPr>
          <p:txBody>
            <a:bodyPr lIns="18000" rIns="18000">
              <a:spAutoFit/>
            </a:bodyPr>
            <a:lstStyle/>
            <a:p>
              <a:pPr algn="ctr">
                <a:spcBef>
                  <a:spcPct val="50000"/>
                </a:spcBef>
              </a:pPr>
              <a:r>
                <a:rPr lang="fr-FR" sz="1100" i="1" dirty="0">
                  <a:latin typeface="Arial" charset="0"/>
                </a:rPr>
                <a:t>Dédouanement</a:t>
              </a:r>
            </a:p>
          </p:txBody>
        </p:sp>
        <p:cxnSp>
          <p:nvCxnSpPr>
            <p:cNvPr id="20497" name="AutoShape 17"/>
            <p:cNvCxnSpPr>
              <a:cxnSpLocks noChangeShapeType="1"/>
              <a:endCxn id="20496" idx="1"/>
            </p:cNvCxnSpPr>
            <p:nvPr/>
          </p:nvCxnSpPr>
          <p:spPr bwMode="auto">
            <a:xfrm>
              <a:off x="2846241" y="4582889"/>
              <a:ext cx="809371" cy="71878"/>
            </a:xfrm>
            <a:prstGeom prst="curvedConnector3">
              <a:avLst>
                <a:gd name="adj1" fmla="val 50000"/>
              </a:avLst>
            </a:prstGeom>
            <a:noFill/>
            <a:ln w="19050">
              <a:solidFill>
                <a:schemeClr val="tx1"/>
              </a:solidFill>
              <a:round/>
              <a:headEnd/>
              <a:tailEnd type="stealth" w="lg" len="lg"/>
            </a:ln>
          </p:spPr>
        </p:cxnSp>
        <p:grpSp>
          <p:nvGrpSpPr>
            <p:cNvPr id="4" name="Group 18"/>
            <p:cNvGrpSpPr>
              <a:grpSpLocks/>
            </p:cNvGrpSpPr>
            <p:nvPr/>
          </p:nvGrpSpPr>
          <p:grpSpPr bwMode="auto">
            <a:xfrm>
              <a:off x="4651622" y="3860785"/>
              <a:ext cx="984669" cy="1398849"/>
              <a:chOff x="2834" y="2230"/>
              <a:chExt cx="672" cy="987"/>
            </a:xfrm>
            <a:effectLst>
              <a:glow rad="101600">
                <a:schemeClr val="accent5">
                  <a:satMod val="175000"/>
                  <a:alpha val="40000"/>
                </a:schemeClr>
              </a:glow>
            </a:effectLst>
          </p:grpSpPr>
          <p:sp>
            <p:nvSpPr>
              <p:cNvPr id="20505" name="AutoShape 19"/>
              <p:cNvSpPr>
                <a:spLocks noChangeArrowheads="1"/>
              </p:cNvSpPr>
              <p:nvPr/>
            </p:nvSpPr>
            <p:spPr bwMode="auto">
              <a:xfrm rot="5881952">
                <a:off x="2676" y="2388"/>
                <a:ext cx="987" cy="672"/>
              </a:xfrm>
              <a:prstGeom prst="notchedRightArrow">
                <a:avLst>
                  <a:gd name="adj1" fmla="val 50000"/>
                  <a:gd name="adj2" fmla="val 32143"/>
                </a:avLst>
              </a:prstGeom>
              <a:solidFill>
                <a:schemeClr val="bg1"/>
              </a:solidFill>
              <a:ln w="25400" algn="ctr">
                <a:solidFill>
                  <a:schemeClr val="accent2"/>
                </a:solidFill>
                <a:miter lim="800000"/>
                <a:headEnd/>
                <a:tailEnd/>
              </a:ln>
            </p:spPr>
            <p:txBody>
              <a:bodyPr wrap="none" lIns="18000" rIns="18000" anchor="ctr"/>
              <a:lstStyle/>
              <a:p>
                <a:pPr algn="ctr">
                  <a:defRPr/>
                </a:pPr>
                <a:endParaRPr lang="fr-FR" sz="1400"/>
              </a:p>
            </p:txBody>
          </p:sp>
          <p:sp>
            <p:nvSpPr>
              <p:cNvPr id="20506" name="Text Box 20"/>
              <p:cNvSpPr txBox="1">
                <a:spLocks noChangeArrowheads="1"/>
              </p:cNvSpPr>
              <p:nvPr/>
            </p:nvSpPr>
            <p:spPr bwMode="auto">
              <a:xfrm rot="16521349">
                <a:off x="2708" y="2526"/>
                <a:ext cx="881" cy="362"/>
              </a:xfrm>
              <a:prstGeom prst="rect">
                <a:avLst/>
              </a:prstGeom>
              <a:noFill/>
              <a:ln w="9525" algn="ctr">
                <a:noFill/>
                <a:miter lim="800000"/>
                <a:headEnd/>
                <a:tailEnd/>
              </a:ln>
            </p:spPr>
            <p:txBody>
              <a:bodyPr lIns="18000" tIns="82800" rIns="18000">
                <a:spAutoFit/>
              </a:bodyPr>
              <a:lstStyle/>
              <a:p>
                <a:pPr algn="ctr">
                  <a:spcBef>
                    <a:spcPct val="50000"/>
                  </a:spcBef>
                  <a:defRPr/>
                </a:pPr>
                <a:r>
                  <a:rPr lang="en-US" sz="1200" b="1" dirty="0" err="1">
                    <a:latin typeface="Arial" charset="0"/>
                  </a:rPr>
                  <a:t>Marchandises</a:t>
                </a:r>
                <a:r>
                  <a:rPr lang="en-US" sz="1400" b="1" dirty="0">
                    <a:latin typeface="Arial" charset="0"/>
                  </a:rPr>
                  <a:t> </a:t>
                </a:r>
                <a:r>
                  <a:rPr lang="en-US" sz="1200" b="1" dirty="0" err="1">
                    <a:latin typeface="Arial" charset="0"/>
                  </a:rPr>
                  <a:t>conformes</a:t>
                </a:r>
                <a:endParaRPr lang="en-US" sz="1200" b="1" dirty="0">
                  <a:latin typeface="Arial" charset="0"/>
                </a:endParaRPr>
              </a:p>
            </p:txBody>
          </p:sp>
        </p:grpSp>
        <p:cxnSp>
          <p:nvCxnSpPr>
            <p:cNvPr id="20499" name="AutoShape 21"/>
            <p:cNvCxnSpPr>
              <a:cxnSpLocks noChangeShapeType="1"/>
              <a:stCxn id="20494" idx="2"/>
              <a:endCxn id="20498" idx="0"/>
            </p:cNvCxnSpPr>
            <p:nvPr/>
          </p:nvCxnSpPr>
          <p:spPr bwMode="auto">
            <a:xfrm rot="5400000">
              <a:off x="2837550" y="2984150"/>
              <a:ext cx="1360582" cy="738502"/>
            </a:xfrm>
            <a:prstGeom prst="curvedConnector3">
              <a:avLst>
                <a:gd name="adj1" fmla="val 50000"/>
              </a:avLst>
            </a:prstGeom>
            <a:noFill/>
            <a:ln w="19050">
              <a:solidFill>
                <a:schemeClr val="tx1"/>
              </a:solidFill>
              <a:round/>
              <a:headEnd/>
              <a:tailEnd type="stealth" w="lg" len="lg"/>
            </a:ln>
          </p:spPr>
        </p:cxnSp>
        <p:cxnSp>
          <p:nvCxnSpPr>
            <p:cNvPr id="20500" name="AutoShape 22"/>
            <p:cNvCxnSpPr>
              <a:cxnSpLocks noChangeShapeType="1"/>
              <a:stCxn id="20489" idx="0"/>
              <a:endCxn id="20490" idx="0"/>
            </p:cNvCxnSpPr>
            <p:nvPr/>
          </p:nvCxnSpPr>
          <p:spPr bwMode="auto">
            <a:xfrm rot="16200000" flipV="1">
              <a:off x="5721129" y="226812"/>
              <a:ext cx="7109" cy="3675182"/>
            </a:xfrm>
            <a:prstGeom prst="curvedConnector3">
              <a:avLst>
                <a:gd name="adj1" fmla="val 3315642"/>
              </a:avLst>
            </a:prstGeom>
            <a:noFill/>
            <a:ln w="12700">
              <a:solidFill>
                <a:schemeClr val="tx1"/>
              </a:solidFill>
              <a:prstDash val="sysDash"/>
              <a:round/>
              <a:headEnd/>
              <a:tailEnd type="stealth" w="lg" len="lg"/>
            </a:ln>
          </p:spPr>
        </p:cxnSp>
        <p:sp>
          <p:nvSpPr>
            <p:cNvPr id="20501" name="Text Box 7"/>
            <p:cNvSpPr txBox="1">
              <a:spLocks noChangeArrowheads="1"/>
            </p:cNvSpPr>
            <p:nvPr/>
          </p:nvSpPr>
          <p:spPr bwMode="auto">
            <a:xfrm>
              <a:off x="2848353" y="5766974"/>
              <a:ext cx="1477003" cy="307777"/>
            </a:xfrm>
            <a:prstGeom prst="rect">
              <a:avLst/>
            </a:prstGeom>
            <a:noFill/>
            <a:ln w="9525" algn="ctr">
              <a:noFill/>
              <a:miter lim="800000"/>
              <a:headEnd/>
              <a:tailEnd/>
            </a:ln>
          </p:spPr>
          <p:txBody>
            <a:bodyPr lIns="18000" rIns="18000">
              <a:spAutoFit/>
            </a:bodyPr>
            <a:lstStyle/>
            <a:p>
              <a:pPr algn="ctr">
                <a:spcBef>
                  <a:spcPct val="50000"/>
                </a:spcBef>
              </a:pPr>
              <a:r>
                <a:rPr lang="fr-FR" sz="1400" b="1">
                  <a:latin typeface="Arial" charset="0"/>
                </a:rPr>
                <a:t>Agents PECAE</a:t>
              </a:r>
            </a:p>
          </p:txBody>
        </p:sp>
        <p:cxnSp>
          <p:nvCxnSpPr>
            <p:cNvPr id="20502" name="Connecteur en arc 42"/>
            <p:cNvCxnSpPr>
              <a:cxnSpLocks noChangeShapeType="1"/>
              <a:stCxn id="20490" idx="1"/>
              <a:endCxn id="20501" idx="1"/>
            </p:cNvCxnSpPr>
            <p:nvPr/>
          </p:nvCxnSpPr>
          <p:spPr bwMode="auto">
            <a:xfrm rot="10800000" flipV="1">
              <a:off x="2848354" y="2214737"/>
              <a:ext cx="300237" cy="3706126"/>
            </a:xfrm>
            <a:prstGeom prst="curvedConnector3">
              <a:avLst>
                <a:gd name="adj1" fmla="val 176140"/>
              </a:avLst>
            </a:prstGeom>
            <a:noFill/>
            <a:ln w="12700" algn="ctr">
              <a:solidFill>
                <a:schemeClr val="tx1"/>
              </a:solidFill>
              <a:prstDash val="sysDash"/>
              <a:round/>
              <a:headEnd type="arrow" w="med" len="med"/>
              <a:tailEnd type="arrow" w="med" len="med"/>
            </a:ln>
          </p:spPr>
        </p:cxnSp>
        <p:cxnSp>
          <p:nvCxnSpPr>
            <p:cNvPr id="20503" name="Forme 70"/>
            <p:cNvCxnSpPr>
              <a:cxnSpLocks noChangeShapeType="1"/>
              <a:stCxn id="20490" idx="3"/>
              <a:endCxn id="20489" idx="1"/>
            </p:cNvCxnSpPr>
            <p:nvPr/>
          </p:nvCxnSpPr>
          <p:spPr bwMode="auto">
            <a:xfrm>
              <a:off x="4625593" y="2214737"/>
              <a:ext cx="2391339" cy="7109"/>
            </a:xfrm>
            <a:prstGeom prst="curvedConnector3">
              <a:avLst>
                <a:gd name="adj1" fmla="val 50000"/>
              </a:avLst>
            </a:prstGeom>
            <a:noFill/>
            <a:ln w="12700" algn="ctr">
              <a:solidFill>
                <a:schemeClr val="tx1"/>
              </a:solidFill>
              <a:prstDash val="sysDash"/>
              <a:round/>
              <a:headEnd type="arrow" w="med" len="med"/>
              <a:tailEnd type="arrow" w="med" len="med"/>
            </a:ln>
          </p:spPr>
        </p:cxnSp>
        <p:pic>
          <p:nvPicPr>
            <p:cNvPr id="20512" name="Picture 32" descr="C:\Users\linda_tang\AppData\Local\Microsoft\Windows\Temporary Internet Files\Content.IE5\1OOI34VY\564px-Airport_Customs.svg[1].png"/>
            <p:cNvPicPr>
              <a:picLocks noChangeAspect="1" noChangeArrowheads="1"/>
            </p:cNvPicPr>
            <p:nvPr/>
          </p:nvPicPr>
          <p:blipFill>
            <a:blip r:embed="rId4" cstate="print"/>
            <a:srcRect/>
            <a:stretch>
              <a:fillRect/>
            </a:stretch>
          </p:blipFill>
          <p:spPr bwMode="auto">
            <a:xfrm>
              <a:off x="3851920" y="3717032"/>
              <a:ext cx="729027" cy="672152"/>
            </a:xfrm>
            <a:prstGeom prst="rect">
              <a:avLst/>
            </a:prstGeom>
            <a:noFill/>
          </p:spPr>
        </p:pic>
        <p:pic>
          <p:nvPicPr>
            <p:cNvPr id="20513" name="Picture 33" descr="C:\Users\linda_tang\AppData\Local\Microsoft\Windows\Temporary Internet Files\Content.IE5\NNZ4GI26\shutterstock_230398096[1].jpg"/>
            <p:cNvPicPr>
              <a:picLocks noChangeAspect="1" noChangeArrowheads="1"/>
            </p:cNvPicPr>
            <p:nvPr/>
          </p:nvPicPr>
          <p:blipFill>
            <a:blip r:embed="rId5" cstate="print"/>
            <a:srcRect/>
            <a:stretch>
              <a:fillRect/>
            </a:stretch>
          </p:blipFill>
          <p:spPr bwMode="auto">
            <a:xfrm>
              <a:off x="7092280" y="2420888"/>
              <a:ext cx="1141861" cy="826327"/>
            </a:xfrm>
            <a:prstGeom prst="rect">
              <a:avLst/>
            </a:prstGeom>
            <a:noFill/>
          </p:spPr>
        </p:pic>
      </p:gr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323528" y="1340768"/>
            <a:ext cx="8352927" cy="864096"/>
          </a:xfrm>
        </p:spPr>
        <p:txBody>
          <a:bodyPr>
            <a:noAutofit/>
          </a:bodyPr>
          <a:lstStyle/>
          <a:p>
            <a:r>
              <a:rPr lang="en-GB" altLang="fr-FR" sz="3600" dirty="0" smtClean="0">
                <a:solidFill>
                  <a:srgbClr val="000000"/>
                </a:solidFill>
              </a:rPr>
              <a:t>METHODES DE VERIFICATION DANS LE CADRE DU PECAE</a:t>
            </a:r>
          </a:p>
        </p:txBody>
      </p:sp>
      <p:sp>
        <p:nvSpPr>
          <p:cNvPr id="28" name="Rectangle 2"/>
          <p:cNvSpPr txBox="1">
            <a:spLocks noChangeArrowheads="1"/>
          </p:cNvSpPr>
          <p:nvPr/>
        </p:nvSpPr>
        <p:spPr bwMode="auto">
          <a:xfrm>
            <a:off x="476250" y="2636913"/>
            <a:ext cx="8344222" cy="3456384"/>
          </a:xfrm>
          <a:prstGeom prst="rect">
            <a:avLst/>
          </a:prstGeom>
          <a:noFill/>
          <a:ln w="9525">
            <a:noFill/>
            <a:miter lim="800000"/>
            <a:headEnd/>
            <a:tailEnd/>
          </a:ln>
        </p:spPr>
        <p:txBody>
          <a:bodyPr/>
          <a:lstStyle/>
          <a:p>
            <a:pPr algn="just" eaLnBrk="0" hangingPunct="0">
              <a:lnSpc>
                <a:spcPct val="120000"/>
              </a:lnSpc>
              <a:spcBef>
                <a:spcPct val="50000"/>
              </a:spcBef>
              <a:defRPr/>
            </a:pPr>
            <a:r>
              <a:rPr lang="fr-FR" sz="1600" kern="0" dirty="0">
                <a:latin typeface="+mn-lt"/>
                <a:cs typeface="+mn-cs"/>
              </a:rPr>
              <a:t>Trois méthodes de vérification seront utilisées dans le cadre du PECAE:</a:t>
            </a:r>
          </a:p>
          <a:p>
            <a:pPr marL="342900" indent="-342900" algn="just" eaLnBrk="0" hangingPunct="0">
              <a:lnSpc>
                <a:spcPct val="120000"/>
              </a:lnSpc>
              <a:spcBef>
                <a:spcPct val="50000"/>
              </a:spcBef>
              <a:buClr>
                <a:srgbClr val="002060"/>
              </a:buClr>
              <a:buFont typeface="Wingdings" pitchFamily="2" charset="2"/>
              <a:buChar char="n"/>
              <a:defRPr/>
            </a:pPr>
            <a:r>
              <a:rPr lang="fr-FR" altLang="fr-FR" sz="1600" b="1" kern="0" dirty="0" smtClean="0">
                <a:solidFill>
                  <a:srgbClr val="000000"/>
                </a:solidFill>
                <a:latin typeface="+mn-lt"/>
                <a:cs typeface="+mn-cs"/>
              </a:rPr>
              <a:t>La </a:t>
            </a:r>
            <a:r>
              <a:rPr lang="fr-FR" altLang="fr-FR" sz="1600" b="1" kern="0" dirty="0">
                <a:solidFill>
                  <a:srgbClr val="000000"/>
                </a:solidFill>
                <a:latin typeface="+mn-lt"/>
                <a:cs typeface="+mn-cs"/>
              </a:rPr>
              <a:t>Méthode de vérification A </a:t>
            </a:r>
            <a:r>
              <a:rPr lang="fr-FR" altLang="fr-FR" sz="1600" kern="0" dirty="0">
                <a:solidFill>
                  <a:srgbClr val="000000"/>
                </a:solidFill>
                <a:latin typeface="+mn-lt"/>
                <a:cs typeface="+mn-cs"/>
              </a:rPr>
              <a:t>(applicable aux fournisseurs irréguliers): l’inspection physique et les tests en laboratoires sont systématiques pour chaque envoi et chaque catégorie de produit</a:t>
            </a:r>
          </a:p>
          <a:p>
            <a:pPr marL="342900" indent="-342900" algn="just" eaLnBrk="0" hangingPunct="0">
              <a:lnSpc>
                <a:spcPct val="120000"/>
              </a:lnSpc>
              <a:spcBef>
                <a:spcPct val="50000"/>
              </a:spcBef>
              <a:buClr>
                <a:srgbClr val="002060"/>
              </a:buClr>
              <a:buFont typeface="Wingdings" pitchFamily="2" charset="2"/>
              <a:buChar char="n"/>
              <a:defRPr/>
            </a:pPr>
            <a:r>
              <a:rPr lang="fr-FR" altLang="fr-FR" sz="1600" b="1" kern="0" dirty="0">
                <a:solidFill>
                  <a:srgbClr val="000000"/>
                </a:solidFill>
                <a:latin typeface="+mn-lt"/>
                <a:cs typeface="+mn-cs"/>
              </a:rPr>
              <a:t>La Méthode de vérification B </a:t>
            </a:r>
            <a:r>
              <a:rPr lang="fr-FR" altLang="fr-FR" sz="1600" kern="0" dirty="0">
                <a:solidFill>
                  <a:srgbClr val="000000"/>
                </a:solidFill>
                <a:latin typeface="+mn-lt"/>
                <a:cs typeface="+mn-cs"/>
              </a:rPr>
              <a:t>(applicable aux fournisseurs réguliers avec produits enregistrés): procédure facilitée et allégée car les cargaisons des Produits enregistrés ne sont pas systématiquement soumises à toutes les interventions.</a:t>
            </a:r>
          </a:p>
          <a:p>
            <a:pPr marL="342900" indent="-342900" algn="just" eaLnBrk="0" hangingPunct="0">
              <a:lnSpc>
                <a:spcPct val="120000"/>
              </a:lnSpc>
              <a:spcBef>
                <a:spcPct val="50000"/>
              </a:spcBef>
              <a:buClr>
                <a:srgbClr val="002060"/>
              </a:buClr>
              <a:buFont typeface="Wingdings" pitchFamily="2" charset="2"/>
              <a:buChar char="n"/>
              <a:defRPr/>
            </a:pPr>
            <a:r>
              <a:rPr lang="fr-FR" altLang="fr-FR" sz="1600" b="1" kern="0" dirty="0">
                <a:solidFill>
                  <a:srgbClr val="000000"/>
                </a:solidFill>
                <a:latin typeface="+mn-lt"/>
                <a:cs typeface="+mn-cs"/>
              </a:rPr>
              <a:t>La Méthode de vérification C </a:t>
            </a:r>
            <a:r>
              <a:rPr lang="fr-FR" altLang="fr-FR" sz="1600" kern="0" dirty="0">
                <a:solidFill>
                  <a:srgbClr val="000000"/>
                </a:solidFill>
                <a:latin typeface="+mn-lt"/>
                <a:cs typeface="+mn-cs"/>
              </a:rPr>
              <a:t>(applicables aux produits sous licence): consiste à faire des tests sur les types de produits, une évaluation de l’usine de fabrication et une surveillance à travers des audits des processus de fabrication, et des tests sur des échantillons prélevés dans l’usine ou une cargaison donnée</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07504" y="1340768"/>
            <a:ext cx="8856984" cy="864096"/>
          </a:xfrm>
        </p:spPr>
        <p:txBody>
          <a:bodyPr>
            <a:noAutofit/>
          </a:bodyPr>
          <a:lstStyle/>
          <a:p>
            <a:r>
              <a:rPr lang="en-GB" altLang="fr-FR" sz="3200" dirty="0" smtClean="0">
                <a:solidFill>
                  <a:srgbClr val="000000"/>
                </a:solidFill>
              </a:rPr>
              <a:t>ÉVALUATION </a:t>
            </a:r>
            <a:r>
              <a:rPr lang="en-GB" altLang="fr-FR" sz="3200" dirty="0" smtClean="0">
                <a:solidFill>
                  <a:srgbClr val="000000"/>
                </a:solidFill>
              </a:rPr>
              <a:t>DE LA CONFORMITÉ ET  CERTIFICATION DES PRODUITS SELON LA NORME ISO 17065</a:t>
            </a:r>
          </a:p>
        </p:txBody>
      </p:sp>
      <p:sp>
        <p:nvSpPr>
          <p:cNvPr id="5" name="AutoShape 3"/>
          <p:cNvSpPr>
            <a:spLocks noChangeArrowheads="1"/>
          </p:cNvSpPr>
          <p:nvPr/>
        </p:nvSpPr>
        <p:spPr bwMode="auto">
          <a:xfrm>
            <a:off x="483295" y="3602403"/>
            <a:ext cx="1965325" cy="584677"/>
          </a:xfrm>
          <a:prstGeom prst="rightArrowCallout">
            <a:avLst>
              <a:gd name="adj1" fmla="val 25000"/>
              <a:gd name="adj2" fmla="val 25000"/>
              <a:gd name="adj3" fmla="val 33065"/>
              <a:gd name="adj4" fmla="val 66667"/>
            </a:avLst>
          </a:prstGeom>
          <a:solidFill>
            <a:srgbClr val="FFFFFF"/>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FFFFFF"/>
            </a:extrusionClr>
          </a:sp3d>
        </p:spPr>
        <p:txBody>
          <a:bodyPr anchor="ctr">
            <a:flatTx/>
          </a:bodyPr>
          <a:lstStyle/>
          <a:p>
            <a:pPr algn="ctr" eaLnBrk="0" hangingPunct="0">
              <a:defRPr/>
            </a:pPr>
            <a:r>
              <a:rPr lang="en-GB" altLang="fr-FR" sz="1200">
                <a:solidFill>
                  <a:srgbClr val="000000"/>
                </a:solidFill>
                <a:latin typeface="+mn-lt"/>
              </a:rPr>
              <a:t>Laboratoire accrédité</a:t>
            </a:r>
          </a:p>
        </p:txBody>
      </p:sp>
      <p:sp>
        <p:nvSpPr>
          <p:cNvPr id="6" name="AutoShape 4"/>
          <p:cNvSpPr>
            <a:spLocks noChangeArrowheads="1"/>
          </p:cNvSpPr>
          <p:nvPr/>
        </p:nvSpPr>
        <p:spPr bwMode="auto">
          <a:xfrm>
            <a:off x="483295" y="4796203"/>
            <a:ext cx="1965325" cy="584677"/>
          </a:xfrm>
          <a:prstGeom prst="rightArrowCallout">
            <a:avLst>
              <a:gd name="adj1" fmla="val 25000"/>
              <a:gd name="adj2" fmla="val 25000"/>
              <a:gd name="adj3" fmla="val 33065"/>
              <a:gd name="adj4" fmla="val 66667"/>
            </a:avLst>
          </a:prstGeom>
          <a:solidFill>
            <a:srgbClr val="FFFFFF"/>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FFFFFF"/>
            </a:extrusionClr>
          </a:sp3d>
        </p:spPr>
        <p:txBody>
          <a:bodyPr anchor="ctr">
            <a:flatTx/>
          </a:bodyPr>
          <a:lstStyle/>
          <a:p>
            <a:pPr algn="ctr" eaLnBrk="0" hangingPunct="0">
              <a:defRPr/>
            </a:pPr>
            <a:r>
              <a:rPr lang="en-GB" altLang="fr-FR" sz="1200" dirty="0" err="1">
                <a:solidFill>
                  <a:srgbClr val="000000"/>
                </a:solidFill>
                <a:latin typeface="+mn-lt"/>
              </a:rPr>
              <a:t>Organisme</a:t>
            </a:r>
            <a:r>
              <a:rPr lang="en-GB" altLang="fr-FR" sz="1200" dirty="0">
                <a:solidFill>
                  <a:srgbClr val="000000"/>
                </a:solidFill>
                <a:latin typeface="+mn-lt"/>
              </a:rPr>
              <a:t> de certification des </a:t>
            </a:r>
            <a:r>
              <a:rPr lang="en-GB" altLang="fr-FR" sz="1200" dirty="0" err="1">
                <a:solidFill>
                  <a:srgbClr val="000000"/>
                </a:solidFill>
                <a:latin typeface="+mn-lt"/>
              </a:rPr>
              <a:t>systèmes</a:t>
            </a:r>
            <a:endParaRPr lang="en-GB" altLang="fr-FR" sz="1200" dirty="0">
              <a:solidFill>
                <a:srgbClr val="000000"/>
              </a:solidFill>
              <a:latin typeface="+mn-lt"/>
            </a:endParaRPr>
          </a:p>
        </p:txBody>
      </p:sp>
      <p:sp>
        <p:nvSpPr>
          <p:cNvPr id="7" name="AutoShape 5"/>
          <p:cNvSpPr>
            <a:spLocks noChangeArrowheads="1"/>
          </p:cNvSpPr>
          <p:nvPr/>
        </p:nvSpPr>
        <p:spPr bwMode="auto">
          <a:xfrm>
            <a:off x="483295" y="5990003"/>
            <a:ext cx="1965325" cy="584677"/>
          </a:xfrm>
          <a:prstGeom prst="rightArrowCallout">
            <a:avLst>
              <a:gd name="adj1" fmla="val 25000"/>
              <a:gd name="adj2" fmla="val 25000"/>
              <a:gd name="adj3" fmla="val 33065"/>
              <a:gd name="adj4" fmla="val 66667"/>
            </a:avLst>
          </a:prstGeom>
          <a:solidFill>
            <a:srgbClr val="FFFFFF"/>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FFFFFF"/>
            </a:extrusionClr>
          </a:sp3d>
        </p:spPr>
        <p:txBody>
          <a:bodyPr anchor="ctr">
            <a:flatTx/>
          </a:bodyPr>
          <a:lstStyle/>
          <a:p>
            <a:pPr algn="ctr" eaLnBrk="0" hangingPunct="0">
              <a:defRPr/>
            </a:pPr>
            <a:r>
              <a:rPr lang="en-GB" altLang="fr-FR" sz="1200" dirty="0" err="1">
                <a:solidFill>
                  <a:srgbClr val="000000"/>
                </a:solidFill>
                <a:latin typeface="+mn-lt"/>
              </a:rPr>
              <a:t>Organisme</a:t>
            </a:r>
            <a:r>
              <a:rPr lang="en-GB" altLang="fr-FR" sz="1200" dirty="0">
                <a:solidFill>
                  <a:srgbClr val="000000"/>
                </a:solidFill>
                <a:latin typeface="+mn-lt"/>
              </a:rPr>
              <a:t> </a:t>
            </a:r>
            <a:r>
              <a:rPr lang="en-GB" altLang="fr-FR" sz="1200" dirty="0" err="1">
                <a:solidFill>
                  <a:srgbClr val="000000"/>
                </a:solidFill>
                <a:latin typeface="+mn-lt"/>
              </a:rPr>
              <a:t>d'inspection</a:t>
            </a:r>
            <a:endParaRPr lang="en-GB" altLang="fr-FR" sz="1200" dirty="0">
              <a:solidFill>
                <a:srgbClr val="000000"/>
              </a:solidFill>
              <a:latin typeface="+mn-lt"/>
            </a:endParaRPr>
          </a:p>
        </p:txBody>
      </p:sp>
      <p:sp>
        <p:nvSpPr>
          <p:cNvPr id="9" name="AutoShape 7"/>
          <p:cNvSpPr>
            <a:spLocks noChangeArrowheads="1"/>
          </p:cNvSpPr>
          <p:nvPr/>
        </p:nvSpPr>
        <p:spPr bwMode="auto">
          <a:xfrm>
            <a:off x="2578795" y="3602403"/>
            <a:ext cx="2166938" cy="584677"/>
          </a:xfrm>
          <a:prstGeom prst="rightArrowCallout">
            <a:avLst>
              <a:gd name="adj1" fmla="val 25000"/>
              <a:gd name="adj2" fmla="val 25000"/>
              <a:gd name="adj3" fmla="val 36457"/>
              <a:gd name="adj4" fmla="val 66667"/>
            </a:avLst>
          </a:prstGeom>
          <a:solidFill>
            <a:srgbClr val="EAEAEA"/>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EAEAEA"/>
            </a:extrusionClr>
          </a:sp3d>
        </p:spPr>
        <p:txBody>
          <a:bodyPr anchor="ctr">
            <a:flatTx/>
          </a:bodyPr>
          <a:lstStyle/>
          <a:p>
            <a:pPr algn="ctr" eaLnBrk="0" hangingPunct="0">
              <a:defRPr/>
            </a:pPr>
            <a:r>
              <a:rPr lang="en-GB" altLang="fr-FR" sz="1200">
                <a:solidFill>
                  <a:srgbClr val="FF3300"/>
                </a:solidFill>
                <a:latin typeface="+mn-lt"/>
              </a:rPr>
              <a:t>Rapport de test</a:t>
            </a:r>
          </a:p>
        </p:txBody>
      </p:sp>
      <p:sp>
        <p:nvSpPr>
          <p:cNvPr id="10" name="AutoShape 8"/>
          <p:cNvSpPr>
            <a:spLocks noChangeArrowheads="1"/>
          </p:cNvSpPr>
          <p:nvPr/>
        </p:nvSpPr>
        <p:spPr bwMode="auto">
          <a:xfrm>
            <a:off x="2578795" y="4796203"/>
            <a:ext cx="2166938" cy="584677"/>
          </a:xfrm>
          <a:prstGeom prst="rightArrowCallout">
            <a:avLst>
              <a:gd name="adj1" fmla="val 25000"/>
              <a:gd name="adj2" fmla="val 25000"/>
              <a:gd name="adj3" fmla="val 36457"/>
              <a:gd name="adj4" fmla="val 66667"/>
            </a:avLst>
          </a:prstGeom>
          <a:solidFill>
            <a:srgbClr val="EAEAEA"/>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EAEAEA"/>
            </a:extrusionClr>
          </a:sp3d>
        </p:spPr>
        <p:txBody>
          <a:bodyPr anchor="ctr">
            <a:flatTx/>
          </a:bodyPr>
          <a:lstStyle/>
          <a:p>
            <a:pPr algn="ctr" eaLnBrk="0" hangingPunct="0">
              <a:defRPr/>
            </a:pPr>
            <a:r>
              <a:rPr lang="en-GB" altLang="fr-FR" sz="1200">
                <a:solidFill>
                  <a:srgbClr val="FF3300"/>
                </a:solidFill>
                <a:latin typeface="+mn-lt"/>
              </a:rPr>
              <a:t>Rapport de vérification</a:t>
            </a:r>
          </a:p>
        </p:txBody>
      </p:sp>
      <p:sp>
        <p:nvSpPr>
          <p:cNvPr id="11" name="AutoShape 9"/>
          <p:cNvSpPr>
            <a:spLocks noChangeArrowheads="1"/>
          </p:cNvSpPr>
          <p:nvPr/>
        </p:nvSpPr>
        <p:spPr bwMode="auto">
          <a:xfrm>
            <a:off x="2578795" y="5990003"/>
            <a:ext cx="2166938" cy="584677"/>
          </a:xfrm>
          <a:prstGeom prst="rightArrowCallout">
            <a:avLst>
              <a:gd name="adj1" fmla="val 25000"/>
              <a:gd name="adj2" fmla="val 25000"/>
              <a:gd name="adj3" fmla="val 36457"/>
              <a:gd name="adj4" fmla="val 66667"/>
            </a:avLst>
          </a:prstGeom>
          <a:solidFill>
            <a:srgbClr val="EAEAEA"/>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EAEAEA"/>
            </a:extrusionClr>
          </a:sp3d>
        </p:spPr>
        <p:txBody>
          <a:bodyPr anchor="ctr">
            <a:flatTx/>
          </a:bodyPr>
          <a:lstStyle/>
          <a:p>
            <a:pPr algn="ctr" eaLnBrk="0" hangingPunct="0">
              <a:defRPr/>
            </a:pPr>
            <a:r>
              <a:rPr lang="en-GB" altLang="fr-FR" sz="1200">
                <a:solidFill>
                  <a:srgbClr val="FF3300"/>
                </a:solidFill>
                <a:latin typeface="+mn-lt"/>
              </a:rPr>
              <a:t>Rapport d'inspection</a:t>
            </a:r>
          </a:p>
        </p:txBody>
      </p:sp>
      <p:sp>
        <p:nvSpPr>
          <p:cNvPr id="12" name="AutoShape 10"/>
          <p:cNvSpPr>
            <a:spLocks noChangeArrowheads="1"/>
          </p:cNvSpPr>
          <p:nvPr/>
        </p:nvSpPr>
        <p:spPr bwMode="auto">
          <a:xfrm>
            <a:off x="4883845" y="3615883"/>
            <a:ext cx="2366963" cy="2874660"/>
          </a:xfrm>
          <a:prstGeom prst="rightArrowCallout">
            <a:avLst>
              <a:gd name="adj1" fmla="val 14034"/>
              <a:gd name="adj2" fmla="val 13815"/>
              <a:gd name="adj3" fmla="val 22884"/>
              <a:gd name="adj4" fmla="val 66028"/>
            </a:avLst>
          </a:prstGeom>
          <a:solidFill>
            <a:srgbClr val="FFFFFF"/>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FFFFFF"/>
            </a:extrusionClr>
          </a:sp3d>
        </p:spPr>
        <p:txBody>
          <a:bodyPr anchor="ctr">
            <a:flatTx/>
          </a:bodyPr>
          <a:lstStyle/>
          <a:p>
            <a:pPr algn="ctr" eaLnBrk="0" hangingPunct="0">
              <a:defRPr/>
            </a:pPr>
            <a:r>
              <a:rPr lang="en-GB" altLang="fr-FR" sz="1200" b="1" dirty="0" err="1" smtClean="0">
                <a:solidFill>
                  <a:srgbClr val="FF3300"/>
                </a:solidFill>
                <a:latin typeface="+mn-lt"/>
              </a:rPr>
              <a:t>Organisme</a:t>
            </a:r>
            <a:r>
              <a:rPr lang="en-GB" altLang="fr-FR" sz="1200" b="1" dirty="0" smtClean="0">
                <a:solidFill>
                  <a:srgbClr val="FF3300"/>
                </a:solidFill>
                <a:latin typeface="+mn-lt"/>
              </a:rPr>
              <a:t> </a:t>
            </a:r>
            <a:r>
              <a:rPr lang="en-GB" altLang="fr-FR" sz="1200" b="1" dirty="0">
                <a:solidFill>
                  <a:srgbClr val="FF3300"/>
                </a:solidFill>
                <a:latin typeface="+mn-lt"/>
              </a:rPr>
              <a:t>de certification </a:t>
            </a:r>
            <a:endParaRPr lang="en-GB" altLang="fr-FR" sz="1200" b="1" dirty="0" smtClean="0">
              <a:solidFill>
                <a:srgbClr val="FF3300"/>
              </a:solidFill>
              <a:latin typeface="+mn-lt"/>
            </a:endParaRPr>
          </a:p>
          <a:p>
            <a:pPr algn="ctr" eaLnBrk="0" hangingPunct="0">
              <a:defRPr/>
            </a:pPr>
            <a:r>
              <a:rPr lang="en-GB" altLang="fr-FR" sz="1200" b="1" dirty="0" smtClean="0">
                <a:solidFill>
                  <a:srgbClr val="FF3300"/>
                </a:solidFill>
                <a:latin typeface="+mn-lt"/>
              </a:rPr>
              <a:t>(SGS / INTERTEK)</a:t>
            </a:r>
            <a:endParaRPr lang="en-GB" altLang="fr-FR" sz="1200" b="1" dirty="0">
              <a:solidFill>
                <a:srgbClr val="FF3300"/>
              </a:solidFill>
              <a:latin typeface="+mn-lt"/>
            </a:endParaRPr>
          </a:p>
          <a:p>
            <a:pPr algn="ctr" eaLnBrk="0" hangingPunct="0">
              <a:defRPr/>
            </a:pPr>
            <a:endParaRPr lang="en-GB" altLang="fr-FR" sz="1200" b="1" dirty="0">
              <a:solidFill>
                <a:srgbClr val="FF3300"/>
              </a:solidFill>
              <a:latin typeface="+mn-lt"/>
            </a:endParaRPr>
          </a:p>
          <a:p>
            <a:pPr algn="ctr" eaLnBrk="0" hangingPunct="0">
              <a:defRPr/>
            </a:pPr>
            <a:endParaRPr lang="en-GB" altLang="fr-FR" sz="1200" b="1" dirty="0">
              <a:solidFill>
                <a:srgbClr val="FF3300"/>
              </a:solidFill>
              <a:latin typeface="+mn-lt"/>
            </a:endParaRPr>
          </a:p>
          <a:p>
            <a:pPr algn="ctr" eaLnBrk="0" hangingPunct="0">
              <a:defRPr/>
            </a:pPr>
            <a:endParaRPr lang="en-GB" altLang="fr-FR" sz="1200" b="1" dirty="0">
              <a:solidFill>
                <a:srgbClr val="FF3300"/>
              </a:solidFill>
              <a:latin typeface="+mn-lt"/>
            </a:endParaRPr>
          </a:p>
          <a:p>
            <a:pPr algn="ctr" eaLnBrk="0" hangingPunct="0">
              <a:defRPr/>
            </a:pPr>
            <a:r>
              <a:rPr lang="en-GB" altLang="fr-FR" sz="1200" dirty="0" smtClean="0">
                <a:solidFill>
                  <a:srgbClr val="000000"/>
                </a:solidFill>
                <a:latin typeface="+mn-lt"/>
              </a:rPr>
              <a:t>Des </a:t>
            </a:r>
            <a:r>
              <a:rPr lang="en-GB" altLang="fr-FR" sz="1200" dirty="0">
                <a:solidFill>
                  <a:srgbClr val="000000"/>
                </a:solidFill>
                <a:latin typeface="+mn-lt"/>
              </a:rPr>
              <a:t>agents</a:t>
            </a:r>
          </a:p>
          <a:p>
            <a:pPr algn="ctr" eaLnBrk="0" hangingPunct="0">
              <a:defRPr/>
            </a:pPr>
            <a:r>
              <a:rPr lang="en-GB" altLang="fr-FR" sz="1200" dirty="0" err="1">
                <a:solidFill>
                  <a:srgbClr val="000000"/>
                </a:solidFill>
                <a:latin typeface="+mn-lt"/>
              </a:rPr>
              <a:t>désignés</a:t>
            </a:r>
            <a:endParaRPr lang="en-GB" altLang="fr-FR" sz="1200" dirty="0">
              <a:solidFill>
                <a:srgbClr val="000000"/>
              </a:solidFill>
              <a:latin typeface="+mn-lt"/>
            </a:endParaRPr>
          </a:p>
          <a:p>
            <a:pPr algn="ctr" eaLnBrk="0" hangingPunct="0">
              <a:defRPr/>
            </a:pPr>
            <a:r>
              <a:rPr lang="en-GB" altLang="fr-FR" sz="1200" dirty="0" err="1">
                <a:solidFill>
                  <a:srgbClr val="000000"/>
                </a:solidFill>
                <a:latin typeface="+mn-lt"/>
              </a:rPr>
              <a:t>effectuent</a:t>
            </a:r>
            <a:r>
              <a:rPr lang="en-GB" altLang="fr-FR" sz="1200" dirty="0">
                <a:solidFill>
                  <a:srgbClr val="000000"/>
                </a:solidFill>
                <a:latin typeface="+mn-lt"/>
              </a:rPr>
              <a:t> </a:t>
            </a:r>
          </a:p>
          <a:p>
            <a:pPr algn="ctr" eaLnBrk="0" hangingPunct="0">
              <a:defRPr/>
            </a:pPr>
            <a:r>
              <a:rPr lang="en-GB" altLang="fr-FR" sz="1200" dirty="0" err="1">
                <a:solidFill>
                  <a:srgbClr val="000000"/>
                </a:solidFill>
                <a:latin typeface="+mn-lt"/>
              </a:rPr>
              <a:t>l'EXAMEN</a:t>
            </a:r>
            <a:r>
              <a:rPr lang="en-GB" altLang="fr-FR" sz="1200" dirty="0">
                <a:solidFill>
                  <a:srgbClr val="000000"/>
                </a:solidFill>
                <a:latin typeface="+mn-lt"/>
              </a:rPr>
              <a:t> et </a:t>
            </a:r>
            <a:r>
              <a:rPr lang="en-GB" altLang="fr-FR" sz="1200" dirty="0" err="1">
                <a:solidFill>
                  <a:srgbClr val="000000"/>
                </a:solidFill>
                <a:latin typeface="+mn-lt"/>
              </a:rPr>
              <a:t>prennent</a:t>
            </a:r>
            <a:endParaRPr lang="en-GB" altLang="fr-FR" sz="1200" dirty="0">
              <a:solidFill>
                <a:srgbClr val="000000"/>
              </a:solidFill>
              <a:latin typeface="+mn-lt"/>
            </a:endParaRPr>
          </a:p>
          <a:p>
            <a:pPr algn="ctr" eaLnBrk="0" hangingPunct="0">
              <a:defRPr/>
            </a:pPr>
            <a:r>
              <a:rPr lang="en-GB" altLang="fr-FR" sz="1200" dirty="0" err="1">
                <a:solidFill>
                  <a:srgbClr val="000000"/>
                </a:solidFill>
                <a:latin typeface="+mn-lt"/>
              </a:rPr>
              <a:t>une</a:t>
            </a:r>
            <a:r>
              <a:rPr lang="en-GB" altLang="fr-FR" sz="1200" dirty="0">
                <a:solidFill>
                  <a:srgbClr val="000000"/>
                </a:solidFill>
                <a:latin typeface="+mn-lt"/>
              </a:rPr>
              <a:t> DÉCISION DE CERTIFICATION</a:t>
            </a:r>
          </a:p>
          <a:p>
            <a:pPr algn="ctr" eaLnBrk="0" hangingPunct="0">
              <a:defRPr/>
            </a:pPr>
            <a:endParaRPr lang="en-GB" altLang="fr-FR" sz="1200" dirty="0">
              <a:solidFill>
                <a:srgbClr val="000000"/>
              </a:solidFill>
              <a:latin typeface="+mn-lt"/>
            </a:endParaRPr>
          </a:p>
        </p:txBody>
      </p:sp>
      <p:pic>
        <p:nvPicPr>
          <p:cNvPr id="13" name="Picture 12"/>
          <p:cNvPicPr>
            <a:picLocks noChangeAspect="1" noChangeArrowheads="1"/>
          </p:cNvPicPr>
          <p:nvPr/>
        </p:nvPicPr>
        <p:blipFill>
          <a:blip r:embed="rId3" cstate="print"/>
          <a:srcRect/>
          <a:stretch>
            <a:fillRect/>
          </a:stretch>
        </p:blipFill>
        <p:spPr bwMode="auto">
          <a:xfrm>
            <a:off x="7452319" y="2996952"/>
            <a:ext cx="1512169" cy="1944216"/>
          </a:xfrm>
          <a:prstGeom prst="rect">
            <a:avLst/>
          </a:prstGeom>
          <a:noFill/>
          <a:ln w="9525">
            <a:noFill/>
            <a:miter lim="800000"/>
            <a:headEnd/>
            <a:tailEnd/>
          </a:ln>
          <a:effectLst>
            <a:outerShdw dist="107763" dir="2700000" algn="ctr" rotWithShape="0">
              <a:srgbClr val="808080">
                <a:alpha val="50000"/>
              </a:srgbClr>
            </a:outerShdw>
          </a:effectLst>
        </p:spPr>
      </p:pic>
      <p:sp>
        <p:nvSpPr>
          <p:cNvPr id="4" name="AutoShape 2"/>
          <p:cNvSpPr>
            <a:spLocks noChangeArrowheads="1"/>
          </p:cNvSpPr>
          <p:nvPr/>
        </p:nvSpPr>
        <p:spPr bwMode="auto">
          <a:xfrm>
            <a:off x="483295" y="2663765"/>
            <a:ext cx="1965325" cy="621219"/>
          </a:xfrm>
          <a:prstGeom prst="rightArrowCallout">
            <a:avLst>
              <a:gd name="adj1" fmla="val 25000"/>
              <a:gd name="adj2" fmla="val 25000"/>
              <a:gd name="adj3" fmla="val 33068"/>
              <a:gd name="adj4" fmla="val 66667"/>
            </a:avLst>
          </a:prstGeom>
          <a:solidFill>
            <a:srgbClr val="FFFFFF"/>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FFFFFF"/>
            </a:extrusionClr>
          </a:sp3d>
        </p:spPr>
        <p:txBody>
          <a:bodyPr wrap="none" anchor="ctr">
            <a:flatTx/>
          </a:bodyPr>
          <a:lstStyle/>
          <a:p>
            <a:pPr algn="ctr" eaLnBrk="0" hangingPunct="0">
              <a:defRPr/>
            </a:pPr>
            <a:r>
              <a:rPr lang="en-GB" altLang="fr-FR" sz="1200">
                <a:solidFill>
                  <a:srgbClr val="000000"/>
                </a:solidFill>
                <a:latin typeface="+mn-lt"/>
              </a:rPr>
              <a:t>Demandeur</a:t>
            </a:r>
          </a:p>
        </p:txBody>
      </p:sp>
      <p:sp>
        <p:nvSpPr>
          <p:cNvPr id="8" name="AutoShape 6"/>
          <p:cNvSpPr>
            <a:spLocks noChangeArrowheads="1"/>
          </p:cNvSpPr>
          <p:nvPr/>
        </p:nvSpPr>
        <p:spPr bwMode="auto">
          <a:xfrm>
            <a:off x="2578795" y="2645494"/>
            <a:ext cx="2166938" cy="639490"/>
          </a:xfrm>
          <a:prstGeom prst="rightArrowCallout">
            <a:avLst>
              <a:gd name="adj1" fmla="val 25000"/>
              <a:gd name="adj2" fmla="val 25000"/>
              <a:gd name="adj3" fmla="val 36462"/>
              <a:gd name="adj4" fmla="val 66667"/>
            </a:avLst>
          </a:prstGeom>
          <a:solidFill>
            <a:srgbClr val="EAEAEA"/>
          </a:solidFill>
          <a:ln w="9525">
            <a:miter lim="800000"/>
            <a:headEnd/>
            <a:tailEnd/>
          </a:ln>
          <a:scene3d>
            <a:camera prst="legacyPerspectiveTopRight"/>
            <a:lightRig rig="legacyFlat3" dir="b"/>
          </a:scene3d>
          <a:sp3d extrusionH="887400" prstMaterial="legacyMatte">
            <a:bevelT w="13500" h="13500" prst="angle"/>
            <a:bevelB w="13500" h="13500" prst="angle"/>
            <a:extrusionClr>
              <a:srgbClr val="EAEAEA"/>
            </a:extrusionClr>
          </a:sp3d>
        </p:spPr>
        <p:txBody>
          <a:bodyPr anchor="ctr">
            <a:flatTx/>
          </a:bodyPr>
          <a:lstStyle/>
          <a:p>
            <a:pPr algn="ctr" eaLnBrk="0" hangingPunct="0">
              <a:defRPr/>
            </a:pPr>
            <a:r>
              <a:rPr lang="en-GB" altLang="fr-FR" sz="1200" dirty="0" err="1">
                <a:solidFill>
                  <a:srgbClr val="FF3300"/>
                </a:solidFill>
                <a:latin typeface="+mn-lt"/>
              </a:rPr>
              <a:t>Informations</a:t>
            </a:r>
            <a:r>
              <a:rPr lang="en-GB" altLang="fr-FR" sz="1200" dirty="0">
                <a:solidFill>
                  <a:srgbClr val="FF3300"/>
                </a:solidFill>
                <a:latin typeface="+mn-lt"/>
              </a:rPr>
              <a:t> </a:t>
            </a:r>
            <a:r>
              <a:rPr lang="en-GB" altLang="fr-FR" sz="1200" dirty="0" err="1">
                <a:solidFill>
                  <a:srgbClr val="FF3300"/>
                </a:solidFill>
                <a:latin typeface="+mn-lt"/>
              </a:rPr>
              <a:t>sur</a:t>
            </a:r>
            <a:r>
              <a:rPr lang="en-GB" altLang="fr-FR" sz="1200" dirty="0">
                <a:solidFill>
                  <a:srgbClr val="FF3300"/>
                </a:solidFill>
                <a:latin typeface="+mn-lt"/>
              </a:rPr>
              <a:t> le </a:t>
            </a:r>
            <a:r>
              <a:rPr lang="en-GB" altLang="fr-FR" sz="1200" dirty="0" err="1">
                <a:solidFill>
                  <a:srgbClr val="FF3300"/>
                </a:solidFill>
                <a:latin typeface="+mn-lt"/>
              </a:rPr>
              <a:t>produit</a:t>
            </a:r>
            <a:r>
              <a:rPr lang="en-GB" altLang="fr-FR" sz="1200" dirty="0">
                <a:solidFill>
                  <a:srgbClr val="FF3300"/>
                </a:solidFill>
                <a:latin typeface="+mn-lt"/>
              </a:rPr>
              <a:t> / </a:t>
            </a:r>
            <a:r>
              <a:rPr lang="en-GB" altLang="fr-FR" sz="1200" dirty="0" err="1">
                <a:solidFill>
                  <a:srgbClr val="FF3300"/>
                </a:solidFill>
                <a:latin typeface="+mn-lt"/>
              </a:rPr>
              <a:t>Demande</a:t>
            </a:r>
            <a:r>
              <a:rPr lang="en-GB" altLang="fr-FR" sz="1200" dirty="0">
                <a:solidFill>
                  <a:srgbClr val="FF3300"/>
                </a:solidFill>
                <a:latin typeface="+mn-lt"/>
              </a:rPr>
              <a:t> de certification</a:t>
            </a:r>
          </a:p>
        </p:txBody>
      </p:sp>
      <p:sp>
        <p:nvSpPr>
          <p:cNvPr id="14" name="AutoShape 15"/>
          <p:cNvSpPr>
            <a:spLocks noChangeArrowheads="1"/>
          </p:cNvSpPr>
          <p:nvPr/>
        </p:nvSpPr>
        <p:spPr bwMode="auto">
          <a:xfrm>
            <a:off x="251520" y="2479217"/>
            <a:ext cx="6362700" cy="877775"/>
          </a:xfrm>
          <a:prstGeom prst="roundRect">
            <a:avLst>
              <a:gd name="adj" fmla="val 16667"/>
            </a:avLst>
          </a:prstGeom>
          <a:noFill/>
          <a:ln w="19050">
            <a:solidFill>
              <a:schemeClr val="accent2"/>
            </a:solidFill>
            <a:prstDash val="dash"/>
            <a:round/>
            <a:headEnd/>
            <a:tailEnd/>
          </a:ln>
        </p:spPr>
        <p:txBody>
          <a:bodyPr wrap="none" anchor="ctr"/>
          <a:lstStyle/>
          <a:p>
            <a:pPr>
              <a:defRPr/>
            </a:pPr>
            <a:endParaRPr lang="es-ES" altLang="fr-FR" sz="1600">
              <a:latin typeface="+mn-lt"/>
            </a:endParaRPr>
          </a:p>
        </p:txBody>
      </p:sp>
      <p:sp>
        <p:nvSpPr>
          <p:cNvPr id="15" name="AutoShape 16"/>
          <p:cNvSpPr>
            <a:spLocks noChangeArrowheads="1"/>
          </p:cNvSpPr>
          <p:nvPr/>
        </p:nvSpPr>
        <p:spPr bwMode="auto">
          <a:xfrm>
            <a:off x="280095" y="4418572"/>
            <a:ext cx="4229100" cy="2240245"/>
          </a:xfrm>
          <a:prstGeom prst="roundRect">
            <a:avLst>
              <a:gd name="adj" fmla="val 4977"/>
            </a:avLst>
          </a:prstGeom>
          <a:noFill/>
          <a:ln w="19050">
            <a:solidFill>
              <a:srgbClr val="FF3300"/>
            </a:solidFill>
            <a:prstDash val="dash"/>
            <a:round/>
            <a:headEnd/>
            <a:tailEnd/>
          </a:ln>
        </p:spPr>
        <p:txBody>
          <a:bodyPr wrap="none" anchor="ctr"/>
          <a:lstStyle/>
          <a:p>
            <a:pPr>
              <a:defRPr/>
            </a:pPr>
            <a:endParaRPr lang="es-ES" altLang="fr-FR" sz="1600">
              <a:latin typeface="+mn-lt"/>
            </a:endParaRPr>
          </a:p>
        </p:txBody>
      </p:sp>
      <p:sp>
        <p:nvSpPr>
          <p:cNvPr id="16" name="AutoShape 18"/>
          <p:cNvSpPr>
            <a:spLocks noChangeArrowheads="1"/>
          </p:cNvSpPr>
          <p:nvPr/>
        </p:nvSpPr>
        <p:spPr bwMode="auto">
          <a:xfrm>
            <a:off x="4753670" y="4430754"/>
            <a:ext cx="1866900" cy="2228064"/>
          </a:xfrm>
          <a:prstGeom prst="roundRect">
            <a:avLst>
              <a:gd name="adj" fmla="val 4977"/>
            </a:avLst>
          </a:prstGeom>
          <a:noFill/>
          <a:ln w="19050">
            <a:solidFill>
              <a:schemeClr val="tx1">
                <a:lumMod val="95000"/>
                <a:lumOff val="5000"/>
              </a:schemeClr>
            </a:solidFill>
            <a:prstDash val="dash"/>
            <a:round/>
            <a:headEnd/>
            <a:tailEnd/>
          </a:ln>
        </p:spPr>
        <p:txBody>
          <a:bodyPr wrap="none" anchor="ctr"/>
          <a:lstStyle/>
          <a:p>
            <a:pPr>
              <a:defRPr/>
            </a:pPr>
            <a:endParaRPr lang="es-ES" altLang="fr-FR" sz="1600">
              <a:latin typeface="+mn-lt"/>
            </a:endParaRPr>
          </a:p>
        </p:txBody>
      </p:sp>
      <p:sp>
        <p:nvSpPr>
          <p:cNvPr id="17" name="Text Box 19"/>
          <p:cNvSpPr txBox="1">
            <a:spLocks noChangeArrowheads="1"/>
          </p:cNvSpPr>
          <p:nvPr/>
        </p:nvSpPr>
        <p:spPr bwMode="auto">
          <a:xfrm>
            <a:off x="7255570" y="5045680"/>
            <a:ext cx="1638300" cy="584775"/>
          </a:xfrm>
          <a:prstGeom prst="rect">
            <a:avLst/>
          </a:prstGeom>
          <a:noFill/>
          <a:ln w="9525">
            <a:noFill/>
            <a:miter lim="800000"/>
            <a:headEnd/>
            <a:tailEnd/>
          </a:ln>
        </p:spPr>
        <p:txBody>
          <a:bodyPr wrap="square">
            <a:spAutoFit/>
          </a:bodyPr>
          <a:lstStyle/>
          <a:p>
            <a:pPr algn="ctr" eaLnBrk="0" hangingPunct="0">
              <a:defRPr/>
            </a:pPr>
            <a:r>
              <a:rPr lang="en-GB" altLang="fr-FR" sz="1600" b="1" dirty="0">
                <a:solidFill>
                  <a:srgbClr val="000000"/>
                </a:solidFill>
                <a:latin typeface="+mn-lt"/>
              </a:rPr>
              <a:t>CERTIFICAT DE</a:t>
            </a:r>
          </a:p>
          <a:p>
            <a:pPr algn="ctr" eaLnBrk="0" hangingPunct="0">
              <a:defRPr/>
            </a:pPr>
            <a:r>
              <a:rPr lang="en-GB" altLang="fr-FR" sz="1600" b="1" dirty="0">
                <a:solidFill>
                  <a:srgbClr val="000000"/>
                </a:solidFill>
                <a:latin typeface="+mn-lt"/>
              </a:rPr>
              <a:t> CONFORMITÉ</a:t>
            </a:r>
          </a:p>
        </p:txBody>
      </p:sp>
      <p:sp>
        <p:nvSpPr>
          <p:cNvPr id="18" name="AutoShape 20"/>
          <p:cNvSpPr>
            <a:spLocks noChangeArrowheads="1"/>
          </p:cNvSpPr>
          <p:nvPr/>
        </p:nvSpPr>
        <p:spPr bwMode="auto">
          <a:xfrm>
            <a:off x="7020273" y="5661248"/>
            <a:ext cx="1956148" cy="216024"/>
          </a:xfrm>
          <a:prstGeom prst="roundRect">
            <a:avLst>
              <a:gd name="adj" fmla="val 16667"/>
            </a:avLst>
          </a:prstGeom>
          <a:noFill/>
          <a:ln w="19050">
            <a:solidFill>
              <a:schemeClr val="accent2"/>
            </a:solidFill>
            <a:prstDash val="dash"/>
            <a:round/>
            <a:headEnd/>
            <a:tailEnd/>
          </a:ln>
        </p:spPr>
        <p:txBody>
          <a:bodyPr wrap="none" anchor="ctr"/>
          <a:lstStyle/>
          <a:p>
            <a:pPr algn="ctr" eaLnBrk="0" hangingPunct="0">
              <a:defRPr/>
            </a:pPr>
            <a:r>
              <a:rPr lang="en-GB" altLang="fr-FR" sz="1600" dirty="0" err="1">
                <a:solidFill>
                  <a:srgbClr val="000000"/>
                </a:solidFill>
                <a:latin typeface="+mn-lt"/>
              </a:rPr>
              <a:t>Examen</a:t>
            </a:r>
            <a:r>
              <a:rPr lang="en-GB" altLang="fr-FR" sz="1600" dirty="0">
                <a:solidFill>
                  <a:srgbClr val="000000"/>
                </a:solidFill>
                <a:latin typeface="+mn-lt"/>
              </a:rPr>
              <a:t> de la </a:t>
            </a:r>
            <a:r>
              <a:rPr lang="en-GB" altLang="fr-FR" sz="1600" dirty="0" err="1">
                <a:solidFill>
                  <a:srgbClr val="000000"/>
                </a:solidFill>
                <a:latin typeface="+mn-lt"/>
              </a:rPr>
              <a:t>demande</a:t>
            </a:r>
            <a:endParaRPr lang="en-GB" altLang="fr-FR" sz="1600" dirty="0">
              <a:solidFill>
                <a:srgbClr val="000000"/>
              </a:solidFill>
              <a:latin typeface="+mn-lt"/>
            </a:endParaRPr>
          </a:p>
        </p:txBody>
      </p:sp>
      <p:sp>
        <p:nvSpPr>
          <p:cNvPr id="19" name="AutoShape 22"/>
          <p:cNvSpPr>
            <a:spLocks noChangeArrowheads="1"/>
          </p:cNvSpPr>
          <p:nvPr/>
        </p:nvSpPr>
        <p:spPr bwMode="auto">
          <a:xfrm>
            <a:off x="7068245" y="5949280"/>
            <a:ext cx="1895475" cy="237525"/>
          </a:xfrm>
          <a:prstGeom prst="roundRect">
            <a:avLst>
              <a:gd name="adj" fmla="val 10417"/>
            </a:avLst>
          </a:prstGeom>
          <a:noFill/>
          <a:ln w="19050">
            <a:solidFill>
              <a:srgbClr val="FF3300"/>
            </a:solidFill>
            <a:prstDash val="dash"/>
            <a:round/>
            <a:headEnd/>
            <a:tailEnd/>
          </a:ln>
        </p:spPr>
        <p:txBody>
          <a:bodyPr wrap="none" anchor="ctr"/>
          <a:lstStyle/>
          <a:p>
            <a:pPr algn="ctr" eaLnBrk="0" hangingPunct="0">
              <a:defRPr/>
            </a:pPr>
            <a:r>
              <a:rPr lang="en-GB" altLang="fr-FR" sz="1600" dirty="0" err="1">
                <a:solidFill>
                  <a:srgbClr val="000000"/>
                </a:solidFill>
                <a:latin typeface="+mn-lt"/>
              </a:rPr>
              <a:t>Évaluation</a:t>
            </a:r>
            <a:endParaRPr lang="en-GB" altLang="fr-FR" sz="1600" dirty="0">
              <a:solidFill>
                <a:srgbClr val="000000"/>
              </a:solidFill>
              <a:latin typeface="+mn-lt"/>
            </a:endParaRPr>
          </a:p>
        </p:txBody>
      </p:sp>
      <p:sp>
        <p:nvSpPr>
          <p:cNvPr id="20" name="AutoShape 27"/>
          <p:cNvSpPr>
            <a:spLocks noChangeArrowheads="1"/>
          </p:cNvSpPr>
          <p:nvPr/>
        </p:nvSpPr>
        <p:spPr bwMode="auto">
          <a:xfrm>
            <a:off x="7087295" y="6309320"/>
            <a:ext cx="1866900" cy="432048"/>
          </a:xfrm>
          <a:prstGeom prst="roundRect">
            <a:avLst>
              <a:gd name="adj" fmla="val 4977"/>
            </a:avLst>
          </a:prstGeom>
          <a:noFill/>
          <a:ln w="19050">
            <a:solidFill>
              <a:schemeClr val="tx1"/>
            </a:solidFill>
            <a:prstDash val="dash"/>
            <a:round/>
            <a:headEnd/>
            <a:tailEnd/>
          </a:ln>
        </p:spPr>
        <p:txBody>
          <a:bodyPr wrap="none" anchor="ctr"/>
          <a:lstStyle/>
          <a:p>
            <a:pPr algn="ctr" eaLnBrk="0" hangingPunct="0">
              <a:defRPr/>
            </a:pPr>
            <a:r>
              <a:rPr lang="en-GB" altLang="fr-FR" sz="1400" dirty="0" err="1">
                <a:solidFill>
                  <a:srgbClr val="000000"/>
                </a:solidFill>
                <a:latin typeface="+mn-lt"/>
              </a:rPr>
              <a:t>Examen</a:t>
            </a:r>
            <a:r>
              <a:rPr lang="en-GB" altLang="fr-FR" sz="1400" dirty="0">
                <a:solidFill>
                  <a:srgbClr val="000000"/>
                </a:solidFill>
                <a:latin typeface="+mn-lt"/>
              </a:rPr>
              <a:t> et </a:t>
            </a:r>
          </a:p>
          <a:p>
            <a:pPr algn="ctr" eaLnBrk="0" hangingPunct="0">
              <a:defRPr/>
            </a:pPr>
            <a:r>
              <a:rPr lang="en-GB" altLang="fr-FR" sz="1400" dirty="0" err="1">
                <a:solidFill>
                  <a:srgbClr val="000000"/>
                </a:solidFill>
                <a:latin typeface="+mn-lt"/>
              </a:rPr>
              <a:t>décision</a:t>
            </a:r>
            <a:r>
              <a:rPr lang="en-GB" altLang="fr-FR" sz="1400" dirty="0">
                <a:solidFill>
                  <a:srgbClr val="000000"/>
                </a:solidFill>
                <a:latin typeface="+mn-lt"/>
              </a:rPr>
              <a:t> de certification</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TotalTime>
  <Words>1442</Words>
  <Application>Microsoft Office PowerPoint</Application>
  <PresentationFormat>Affichage à l'écran (4:3)</PresentationFormat>
  <Paragraphs>324</Paragraphs>
  <Slides>18</Slides>
  <Notes>17</Notes>
  <HiddenSlides>0</HiddenSlides>
  <MMClips>0</MMClips>
  <ScaleCrop>false</ScaleCrop>
  <HeadingPairs>
    <vt:vector size="4" baseType="variant">
      <vt:variant>
        <vt:lpstr>Thème</vt:lpstr>
      </vt:variant>
      <vt:variant>
        <vt:i4>1</vt:i4>
      </vt:variant>
      <vt:variant>
        <vt:lpstr>Titres des diapositives</vt:lpstr>
      </vt:variant>
      <vt:variant>
        <vt:i4>18</vt:i4>
      </vt:variant>
    </vt:vector>
  </HeadingPairs>
  <TitlesOfParts>
    <vt:vector size="19" baseType="lpstr">
      <vt:lpstr>Thème Office</vt:lpstr>
      <vt:lpstr>PROGRAMME D’EVALUATION DE LA CONFORMITÉ AVANT EMBARQUEMENT DES MARCHANDISES IMPORTEES EN REPUBLIQUE DU CAMEROUN (PECAE)</vt:lpstr>
      <vt:lpstr>PREAMBULE</vt:lpstr>
      <vt:lpstr>QU’EST-CE QUE LE PECAE?</vt:lpstr>
      <vt:lpstr>OBJECTIFS DU PECAE</vt:lpstr>
      <vt:lpstr>FONDEMENTS RÉGLEMENTAIRES</vt:lpstr>
      <vt:lpstr>PROCESSUS PECAE</vt:lpstr>
      <vt:lpstr>ILLUSTRATION GEOGRAPHIQUE DU PROCESSUS PECAE</vt:lpstr>
      <vt:lpstr>METHODES DE VERIFICATION DANS LE CADRE DU PECAE</vt:lpstr>
      <vt:lpstr>ÉVALUATION DE LA CONFORMITÉ ET  CERTIFICATION DES PRODUITS SELON LA NORME ISO 17065</vt:lpstr>
      <vt:lpstr>PROCESSUS METHODE A</vt:lpstr>
      <vt:lpstr>PROCESSUS METHODE B</vt:lpstr>
      <vt:lpstr>PROCESSUS METHODE C</vt:lpstr>
      <vt:lpstr>UN PECAE EFFICACE PERMET DE DÉTECTER ...</vt:lpstr>
      <vt:lpstr>UN PECAE EFFICACE PROTÈGE DES DANGERS TELS QUE :</vt:lpstr>
      <vt:lpstr>COÛT DU PECAE</vt:lpstr>
      <vt:lpstr>LE CERTIFICAT DE CONFORMITÉ (CoC)</vt:lpstr>
      <vt:lpstr>PAYS A TRAVERS LE MONDE AYANT ADOPTE LE PROGRAMME</vt:lpstr>
      <vt:lpstr>Diapositive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JP FOKA</dc:creator>
  <cp:lastModifiedBy>bessiommoise_yakan</cp:lastModifiedBy>
  <cp:revision>19</cp:revision>
  <dcterms:created xsi:type="dcterms:W3CDTF">2016-02-27T13:45:01Z</dcterms:created>
  <dcterms:modified xsi:type="dcterms:W3CDTF">2016-04-22T18:13:01Z</dcterms:modified>
</cp:coreProperties>
</file>